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1615" r:id="rId3"/>
    <p:sldId id="257" r:id="rId4"/>
    <p:sldId id="258" r:id="rId5"/>
    <p:sldId id="259" r:id="rId6"/>
    <p:sldId id="266" r:id="rId7"/>
    <p:sldId id="267" r:id="rId8"/>
    <p:sldId id="268" r:id="rId9"/>
    <p:sldId id="1611" r:id="rId10"/>
    <p:sldId id="1612" r:id="rId11"/>
    <p:sldId id="1613" r:id="rId12"/>
    <p:sldId id="1581" r:id="rId13"/>
    <p:sldId id="264" r:id="rId14"/>
    <p:sldId id="1614" r:id="rId15"/>
    <p:sldId id="270" r:id="rId16"/>
    <p:sldId id="1572" r:id="rId17"/>
    <p:sldId id="275" r:id="rId18"/>
    <p:sldId id="277" r:id="rId19"/>
  </p:sldIdLst>
  <p:sldSz cx="12192000" cy="6858000"/>
  <p:notesSz cx="6858000" cy="9144000"/>
  <p:embeddedFontLst>
    <p:embeddedFont>
      <p:font typeface="Muli" panose="02000303000000000000" pitchFamily="2" charset="0"/>
      <p:regular r:id="rId20"/>
      <p:bold r:id="rId21"/>
      <p:italic r:id="rId22"/>
      <p:boldItalic r:id="rId23"/>
    </p:embeddedFont>
    <p:embeddedFont>
      <p:font typeface="Muli Bold" panose="02000803000000000000" pitchFamily="2" charset="0"/>
      <p:regular r:id="rId24"/>
      <p:bold r:id="rId25"/>
    </p:embeddedFont>
    <p:embeddedFont>
      <p:font typeface="Muli Extra-Light" panose="020B0604020202020204" charset="0"/>
      <p:regular r:id="rId26"/>
    </p:embeddedFont>
    <p:embeddedFont>
      <p:font typeface="Muli Light" panose="02000303000000000000" pitchFamily="2" charset="0"/>
      <p:regular r:id="rId27"/>
    </p:embeddedFont>
    <p:embeddedFont>
      <p:font typeface="Muli Semi-Bold" panose="020B0604020202020204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sv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P innovation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 flipH="1">
            <a:off x="2314575" y="0"/>
            <a:ext cx="9877424" cy="6858000"/>
            <a:chOff x="0" y="0"/>
            <a:chExt cx="624571" cy="3479800"/>
          </a:xfrm>
          <a:solidFill>
            <a:srgbClr val="1D7F90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FFB86F3-441D-F194-7530-FFF0CBB08D77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INTRODUCTION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0BCD0EB-89CA-4BBA-3439-971FC75F331A}"/>
              </a:ext>
            </a:extLst>
          </p:cNvPr>
          <p:cNvSpPr/>
          <p:nvPr userDrawn="1"/>
        </p:nvSpPr>
        <p:spPr>
          <a:xfrm>
            <a:off x="535266" y="565292"/>
            <a:ext cx="1034455" cy="800453"/>
          </a:xfrm>
          <a:custGeom>
            <a:avLst/>
            <a:gdLst/>
            <a:ahLst/>
            <a:cxnLst/>
            <a:rect l="l" t="t" r="r" b="b"/>
            <a:pathLst>
              <a:path w="1381167" h="1068737">
                <a:moveTo>
                  <a:pt x="0" y="0"/>
                </a:moveTo>
                <a:lnTo>
                  <a:pt x="1381167" y="0"/>
                </a:lnTo>
                <a:lnTo>
                  <a:pt x="1381167" y="1068737"/>
                </a:lnTo>
                <a:lnTo>
                  <a:pt x="0" y="1068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EEBB748-A583-C625-83E3-D3D344609289}"/>
              </a:ext>
            </a:extLst>
          </p:cNvPr>
          <p:cNvSpPr/>
          <p:nvPr userDrawn="1"/>
        </p:nvSpPr>
        <p:spPr>
          <a:xfrm>
            <a:off x="10039349" y="565292"/>
            <a:ext cx="1617385" cy="452418"/>
          </a:xfrm>
          <a:custGeom>
            <a:avLst/>
            <a:gdLst/>
            <a:ahLst/>
            <a:cxnLst/>
            <a:rect l="l" t="t" r="r" b="b"/>
            <a:pathLst>
              <a:path w="3090554" h="864496">
                <a:moveTo>
                  <a:pt x="0" y="0"/>
                </a:moveTo>
                <a:lnTo>
                  <a:pt x="3090554" y="0"/>
                </a:lnTo>
                <a:lnTo>
                  <a:pt x="3090554" y="864496"/>
                </a:lnTo>
                <a:lnTo>
                  <a:pt x="0" y="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553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D8000-0B4D-AEBB-E0F9-BAA49239AA17}"/>
              </a:ext>
            </a:extLst>
          </p:cNvPr>
          <p:cNvSpPr txBox="1"/>
          <p:nvPr userDrawn="1"/>
        </p:nvSpPr>
        <p:spPr>
          <a:xfrm>
            <a:off x="3752848" y="4251125"/>
            <a:ext cx="7522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5400" b="1" baseline="0" dirty="0">
                <a:solidFill>
                  <a:schemeClr val="bg1"/>
                </a:solidFill>
                <a:latin typeface="Muli" panose="02000303000000000000" pitchFamily="2" charset="0"/>
              </a:rPr>
              <a:t>3P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D80D8-B6D9-76BD-26B1-B60A71DC3614}"/>
              </a:ext>
            </a:extLst>
          </p:cNvPr>
          <p:cNvSpPr txBox="1"/>
          <p:nvPr userDrawn="1"/>
        </p:nvSpPr>
        <p:spPr>
          <a:xfrm>
            <a:off x="3752848" y="5118490"/>
            <a:ext cx="7522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Muli" panose="02000303000000000000" pitchFamily="2" charset="0"/>
              </a:rPr>
              <a:t>Smart engineering. </a:t>
            </a:r>
            <a:r>
              <a:rPr lang="en-US" sz="2000" dirty="0">
                <a:solidFill>
                  <a:schemeClr val="bg1"/>
                </a:solidFill>
                <a:latin typeface="Muli" panose="02000303000000000000" pitchFamily="2" charset="0"/>
              </a:rPr>
              <a:t>Innovation beyond automation.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E031E-3BA2-6CA1-71B2-91662283706F}"/>
              </a:ext>
            </a:extLst>
          </p:cNvPr>
          <p:cNvSpPr txBox="1"/>
          <p:nvPr userDrawn="1"/>
        </p:nvSpPr>
        <p:spPr>
          <a:xfrm>
            <a:off x="403856" y="5518600"/>
            <a:ext cx="1277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Muli" panose="02000503040000020004" pitchFamily="2" charset="0"/>
              </a:rPr>
              <a:t>Prepared by: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Muli" panose="02000503040000020004" pitchFamily="2" charset="0"/>
              </a:rPr>
              <a:t>Full Name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chemeClr val="bg1">
                  <a:lumMod val="65000"/>
                </a:schemeClr>
              </a:solidFill>
              <a:latin typeface="Muli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Muli" panose="02000503040000020004" pitchFamily="2" charset="0"/>
              </a:rPr>
              <a:t>12/7/25</a:t>
            </a:r>
          </a:p>
        </p:txBody>
      </p:sp>
    </p:spTree>
    <p:extLst>
      <p:ext uri="{BB962C8B-B14F-4D97-AF65-F5344CB8AC3E}">
        <p14:creationId xmlns:p14="http://schemas.microsoft.com/office/powerpoint/2010/main" val="53150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we?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WHERE ARE WE?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77648-4E9A-C93E-6E2F-B08472B10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562" y="1496694"/>
            <a:ext cx="6484379" cy="3485406"/>
          </a:xfrm>
          <a:prstGeom prst="rect">
            <a:avLst/>
          </a:prstGeom>
        </p:spPr>
      </p:pic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67CBFB7A-0183-EB9A-32D3-1B9104E0C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19250" y="5806216"/>
            <a:ext cx="1981199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1D7F90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Inos Technologies 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FE6EE2AE-E26D-5EB2-C413-F9669D16C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9251" y="5431913"/>
            <a:ext cx="111709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India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51F6466-CB07-0E11-A810-366B5C46E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4801" y="5808974"/>
            <a:ext cx="1981199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1D7F90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Bio Solutions Gate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A1FE499-E321-5D49-2691-E076CC747E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2" y="5434671"/>
            <a:ext cx="111709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Japan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C3EC1A6B-AE3B-53FA-723F-90B2769D10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4611" y="5806216"/>
            <a:ext cx="12571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1D7F90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S3 Process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239E0282-F306-B0F2-CD13-3715F74F2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04611" y="5431913"/>
            <a:ext cx="413779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UK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B1DE12-C53B-9C80-FD2D-C5CD5E3D8B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0322" y="5806216"/>
            <a:ext cx="724099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1D7F90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STEQ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914D5D96-0E2B-1586-B63F-DBA8E92F0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0323" y="5431913"/>
            <a:ext cx="413779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US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1EC6F5D7-DE69-183B-38DE-B7DFFDA8819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03031" y="5806216"/>
            <a:ext cx="1288843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1D7F90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Aspapharm</a:t>
            </a:r>
            <a:endParaRPr lang="en-US" dirty="0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D15B1CCE-B2CC-203E-F571-8967F8711E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03032" y="5431913"/>
            <a:ext cx="111709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France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1F9E31E-A179-EC5F-F1ED-F670C33F5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4783542"/>
            <a:ext cx="375285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OUR GLOBAL AGENT NETWORK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F7C3ACD2-228E-A799-9A1A-4F111DC9CB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9251" y="2074458"/>
            <a:ext cx="3152774" cy="2337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Our head office is located in Warwick.</a:t>
            </a:r>
          </a:p>
          <a:p>
            <a:pPr lvl="0"/>
            <a:r>
              <a:rPr lang="en-US" dirty="0"/>
              <a:t>Following sustained growth, we have recently invested in a second, purpose-built facility, doubling our operational footprint. </a:t>
            </a:r>
          </a:p>
          <a:p>
            <a:pPr lvl="0"/>
            <a:r>
              <a:rPr lang="en-US" dirty="0"/>
              <a:t>This expansion enhances our capacity to innovate, scale production, and better serve our global customer base.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BCEE051F-5FCD-9B08-FDC9-E3B328D9EE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2643" y="1328426"/>
            <a:ext cx="3752850" cy="448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397379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ere are we?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77648-4E9A-C93E-6E2F-B08472B10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562" y="1496694"/>
            <a:ext cx="6484379" cy="34854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A862D9-40FA-0E48-ADD1-B60212637987}"/>
              </a:ext>
            </a:extLst>
          </p:cNvPr>
          <p:cNvSpPr txBox="1"/>
          <p:nvPr userDrawn="1"/>
        </p:nvSpPr>
        <p:spPr>
          <a:xfrm>
            <a:off x="1599248" y="5431913"/>
            <a:ext cx="5638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/>
              <a:t>India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10A9B-66EF-F507-B1AA-2356C60D68F3}"/>
              </a:ext>
            </a:extLst>
          </p:cNvPr>
          <p:cNvSpPr txBox="1"/>
          <p:nvPr userDrawn="1"/>
        </p:nvSpPr>
        <p:spPr>
          <a:xfrm>
            <a:off x="1583967" y="5710952"/>
            <a:ext cx="2126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1D7F90"/>
                </a:solidFill>
              </a:rPr>
              <a:t>Inos Technologies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0592A8-843D-CCE2-4E0F-747C4B1642EA}"/>
              </a:ext>
            </a:extLst>
          </p:cNvPr>
          <p:cNvSpPr txBox="1"/>
          <p:nvPr userDrawn="1"/>
        </p:nvSpPr>
        <p:spPr>
          <a:xfrm>
            <a:off x="4133454" y="5419930"/>
            <a:ext cx="719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/>
              <a:t>Japan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9EA4F-BE9E-DB75-670C-9BA1056092F7}"/>
              </a:ext>
            </a:extLst>
          </p:cNvPr>
          <p:cNvSpPr txBox="1"/>
          <p:nvPr userDrawn="1"/>
        </p:nvSpPr>
        <p:spPr>
          <a:xfrm>
            <a:off x="4118173" y="5698969"/>
            <a:ext cx="2126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1D7F90"/>
                </a:solidFill>
              </a:rPr>
              <a:t>Bio Solutions Gate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6C1509-FEF9-41D1-B092-13052DA1BEC4}"/>
              </a:ext>
            </a:extLst>
          </p:cNvPr>
          <p:cNvSpPr txBox="1"/>
          <p:nvPr userDrawn="1"/>
        </p:nvSpPr>
        <p:spPr>
          <a:xfrm>
            <a:off x="6652379" y="5419930"/>
            <a:ext cx="719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/>
              <a:t>UK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2D230A-BD9D-DBE6-7A99-816B54F77F6E}"/>
              </a:ext>
            </a:extLst>
          </p:cNvPr>
          <p:cNvSpPr txBox="1"/>
          <p:nvPr userDrawn="1"/>
        </p:nvSpPr>
        <p:spPr>
          <a:xfrm>
            <a:off x="6652379" y="5681540"/>
            <a:ext cx="2126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1D7F90"/>
                </a:solidFill>
              </a:rPr>
              <a:t>S3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502CA-72B3-8985-B85C-8497BB9B3993}"/>
              </a:ext>
            </a:extLst>
          </p:cNvPr>
          <p:cNvSpPr txBox="1"/>
          <p:nvPr userDrawn="1"/>
        </p:nvSpPr>
        <p:spPr>
          <a:xfrm>
            <a:off x="8570322" y="5419930"/>
            <a:ext cx="420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/>
              <a:t>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C09B92-1345-AB0F-40ED-C941C8C3FA13}"/>
              </a:ext>
            </a:extLst>
          </p:cNvPr>
          <p:cNvSpPr txBox="1"/>
          <p:nvPr userDrawn="1"/>
        </p:nvSpPr>
        <p:spPr>
          <a:xfrm>
            <a:off x="8570323" y="5681540"/>
            <a:ext cx="71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1D7F90"/>
                </a:solidFill>
              </a:rPr>
              <a:t>STEQ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31AA47-7E4B-4FDD-31C8-C4F81C8F8507}"/>
              </a:ext>
            </a:extLst>
          </p:cNvPr>
          <p:cNvSpPr txBox="1"/>
          <p:nvPr userDrawn="1"/>
        </p:nvSpPr>
        <p:spPr>
          <a:xfrm>
            <a:off x="9903031" y="5419930"/>
            <a:ext cx="7942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/>
              <a:t>France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677F11-3A34-5C07-F2A3-BF22D09F9D05}"/>
              </a:ext>
            </a:extLst>
          </p:cNvPr>
          <p:cNvSpPr txBox="1"/>
          <p:nvPr userDrawn="1"/>
        </p:nvSpPr>
        <p:spPr>
          <a:xfrm>
            <a:off x="9903032" y="5681540"/>
            <a:ext cx="1446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 err="1">
                <a:solidFill>
                  <a:srgbClr val="1D7F90"/>
                </a:solidFill>
              </a:rPr>
              <a:t>Aspapharm</a:t>
            </a:r>
            <a:endParaRPr lang="en-US" sz="1600" b="1" dirty="0">
              <a:solidFill>
                <a:srgbClr val="1D7F9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399E06-0E9F-83E6-3FF5-4EA59EA6DD4C}"/>
              </a:ext>
            </a:extLst>
          </p:cNvPr>
          <p:cNvSpPr txBox="1"/>
          <p:nvPr userDrawn="1"/>
        </p:nvSpPr>
        <p:spPr>
          <a:xfrm>
            <a:off x="1583966" y="1881901"/>
            <a:ext cx="32689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chemeClr val="tx2"/>
                </a:solidFill>
              </a:rPr>
              <a:t>Our head office is located in Warwick.</a:t>
            </a:r>
          </a:p>
          <a:p>
            <a:pPr lvl="0"/>
            <a:endParaRPr lang="en-US" sz="1400" dirty="0">
              <a:solidFill>
                <a:schemeClr val="tx2"/>
              </a:solidFill>
            </a:endParaRPr>
          </a:p>
          <a:p>
            <a:pPr lvl="0"/>
            <a:r>
              <a:rPr lang="en-US" sz="1400" dirty="0">
                <a:solidFill>
                  <a:schemeClr val="tx2"/>
                </a:solidFill>
              </a:rPr>
              <a:t>Following sustained growth, we have recently invested in a second, purpose-built facility, doubling our operational footprint. </a:t>
            </a:r>
          </a:p>
          <a:p>
            <a:pPr lvl="0"/>
            <a:endParaRPr lang="en-US" sz="1400" dirty="0">
              <a:solidFill>
                <a:schemeClr val="tx2"/>
              </a:solidFill>
            </a:endParaRPr>
          </a:p>
          <a:p>
            <a:pPr lvl="0"/>
            <a:r>
              <a:rPr lang="en-US" sz="1400" dirty="0">
                <a:solidFill>
                  <a:schemeClr val="tx2"/>
                </a:solidFill>
              </a:rPr>
              <a:t>This expansion enhances our capacity to innovate, scale production, and better serve our global customer base.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F28D8D-326A-FF0A-6118-A8C8D4B5981B}"/>
              </a:ext>
            </a:extLst>
          </p:cNvPr>
          <p:cNvSpPr txBox="1"/>
          <p:nvPr userDrawn="1"/>
        </p:nvSpPr>
        <p:spPr>
          <a:xfrm>
            <a:off x="1562941" y="4753940"/>
            <a:ext cx="6043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1D7F90"/>
                </a:solidFill>
                <a:latin typeface="+mn-lt"/>
              </a:rPr>
              <a:t>OUR GLOBAL AGENT NETWORK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C4146-7B83-6843-CC52-4EAFDB867098}"/>
              </a:ext>
            </a:extLst>
          </p:cNvPr>
          <p:cNvSpPr txBox="1"/>
          <p:nvPr userDrawn="1"/>
        </p:nvSpPr>
        <p:spPr>
          <a:xfrm>
            <a:off x="1562941" y="1192049"/>
            <a:ext cx="375285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7F90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WHERE ARE WE?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D89870-8950-DE7A-85F8-4EC3F6CBAEF7}"/>
              </a:ext>
            </a:extLst>
          </p:cNvPr>
          <p:cNvSpPr txBox="1"/>
          <p:nvPr userDrawn="1"/>
        </p:nvSpPr>
        <p:spPr>
          <a:xfrm rot="16200000">
            <a:off x="-1583913" y="4671090"/>
            <a:ext cx="375285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153058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3187C-AE61-EEF0-AEFD-300E2F189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93" r="16815"/>
          <a:stretch/>
        </p:blipFill>
        <p:spPr>
          <a:xfrm>
            <a:off x="1704300" y="3428897"/>
            <a:ext cx="1628775" cy="19781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8A1EACE-5AFF-AD95-62BC-4615276A2C43}"/>
              </a:ext>
            </a:extLst>
          </p:cNvPr>
          <p:cNvSpPr txBox="1"/>
          <p:nvPr userDrawn="1"/>
        </p:nvSpPr>
        <p:spPr>
          <a:xfrm>
            <a:off x="1426497" y="2163246"/>
            <a:ext cx="1383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1D7F90"/>
                </a:solidFill>
                <a:latin typeface="+mn-lt"/>
                <a:ea typeface="Muli Bold"/>
                <a:cs typeface="Muli Bold"/>
                <a:sym typeface="Muli Bold"/>
              </a:rPr>
              <a:t>DISCOVER</a:t>
            </a:r>
            <a:endParaRPr lang="en-US" b="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A0C64-8832-354B-F395-33D114BBB0E6}"/>
              </a:ext>
            </a:extLst>
          </p:cNvPr>
          <p:cNvSpPr txBox="1"/>
          <p:nvPr userDrawn="1"/>
        </p:nvSpPr>
        <p:spPr>
          <a:xfrm>
            <a:off x="4748838" y="2163246"/>
            <a:ext cx="1383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1D7F90"/>
                </a:solidFill>
                <a:latin typeface="+mn-lt"/>
                <a:ea typeface="Muli Bold"/>
                <a:cs typeface="Muli Bold"/>
                <a:sym typeface="Muli Bold"/>
              </a:rPr>
              <a:t>EXPLORE</a:t>
            </a:r>
            <a:endParaRPr lang="en-US" b="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619C0D-FE3D-98AD-DA68-D0E62D701DBC}"/>
              </a:ext>
            </a:extLst>
          </p:cNvPr>
          <p:cNvSpPr txBox="1"/>
          <p:nvPr userDrawn="1"/>
        </p:nvSpPr>
        <p:spPr>
          <a:xfrm>
            <a:off x="8139107" y="2163246"/>
            <a:ext cx="1383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1D7F90"/>
                </a:solidFill>
                <a:latin typeface="+mn-lt"/>
                <a:ea typeface="Muli Bold"/>
                <a:cs typeface="Muli Bold"/>
                <a:sym typeface="Muli Bold"/>
              </a:rPr>
              <a:t>EVOLVE</a:t>
            </a:r>
            <a:endParaRPr lang="en-US" b="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6BCD86-BEF3-3225-49DA-8384C44AD3D7}"/>
              </a:ext>
            </a:extLst>
          </p:cNvPr>
          <p:cNvSpPr txBox="1"/>
          <p:nvPr userDrawn="1"/>
        </p:nvSpPr>
        <p:spPr>
          <a:xfrm>
            <a:off x="1426497" y="2515711"/>
            <a:ext cx="260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chemeClr val="tx2"/>
                </a:solidFill>
                <a:latin typeface="+mn-lt"/>
                <a:ea typeface="Muli Bold"/>
                <a:cs typeface="Muli Bold"/>
                <a:sym typeface="Muli Bold"/>
              </a:rPr>
              <a:t>Benchtop units, designed to support early-stage drug development.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97EDF-6DAE-7B79-5150-07B2430600E3}"/>
              </a:ext>
            </a:extLst>
          </p:cNvPr>
          <p:cNvSpPr txBox="1"/>
          <p:nvPr userDrawn="1"/>
        </p:nvSpPr>
        <p:spPr>
          <a:xfrm>
            <a:off x="4748838" y="2515711"/>
            <a:ext cx="2541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tx2"/>
                </a:solidFill>
              </a:rPr>
              <a:t>Medium-scale equipment for Small to medium-sized batches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85D5A-0380-A496-44A6-3FD4BC025773}"/>
              </a:ext>
            </a:extLst>
          </p:cNvPr>
          <p:cNvSpPr txBox="1"/>
          <p:nvPr userDrawn="1"/>
        </p:nvSpPr>
        <p:spPr>
          <a:xfrm>
            <a:off x="8139107" y="2515710"/>
            <a:ext cx="2917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tx2"/>
                </a:solidFill>
              </a:rPr>
              <a:t>Production equipment to accelerate drug commercialisation.</a:t>
            </a: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367B5D09-D1FF-BCB3-5EE9-630127BA11A2}"/>
              </a:ext>
            </a:extLst>
          </p:cNvPr>
          <p:cNvSpPr/>
          <p:nvPr userDrawn="1"/>
        </p:nvSpPr>
        <p:spPr>
          <a:xfrm>
            <a:off x="8229787" y="3448738"/>
            <a:ext cx="3122683" cy="1778582"/>
          </a:xfrm>
          <a:custGeom>
            <a:avLst/>
            <a:gdLst/>
            <a:ahLst/>
            <a:cxnLst/>
            <a:rect l="l" t="t" r="r" b="b"/>
            <a:pathLst>
              <a:path w="15818563" h="9194540">
                <a:moveTo>
                  <a:pt x="0" y="0"/>
                </a:moveTo>
                <a:lnTo>
                  <a:pt x="15818564" y="0"/>
                </a:lnTo>
                <a:lnTo>
                  <a:pt x="15818564" y="9194540"/>
                </a:lnTo>
                <a:lnTo>
                  <a:pt x="0" y="9194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910" b="-9772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4ABDE-D7D0-902B-FEAB-494C9DA048AC}"/>
              </a:ext>
            </a:extLst>
          </p:cNvPr>
          <p:cNvSpPr txBox="1"/>
          <p:nvPr userDrawn="1"/>
        </p:nvSpPr>
        <p:spPr>
          <a:xfrm>
            <a:off x="1426497" y="1182917"/>
            <a:ext cx="488357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7F90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PHARMA EQUIPMENT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E7FF9-8412-8175-80FA-8CDFBD0C823D}"/>
              </a:ext>
            </a:extLst>
          </p:cNvPr>
          <p:cNvSpPr txBox="1"/>
          <p:nvPr userDrawn="1"/>
        </p:nvSpPr>
        <p:spPr>
          <a:xfrm rot="16200000">
            <a:off x="-1583913" y="4671090"/>
            <a:ext cx="375285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PHARMA EQUIPMENT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679F9-50BB-F000-7816-5328410238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82" y="3269037"/>
            <a:ext cx="3205308" cy="21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942409" y="5327726"/>
            <a:ext cx="2467762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PHARMA EQUIPMENT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1924BF-85B7-7F4B-2EC5-AF31513B6E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9250" y="4024949"/>
            <a:ext cx="2823865" cy="18135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9513EB-D143-3AB3-3EA3-08D14BEDC1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1468119"/>
            <a:ext cx="5162550" cy="552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PHARMA EQUIPMENT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0936C58-1B62-ACD8-C66A-23FFA4DE8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2779712"/>
            <a:ext cx="138303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DISCOVER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8348267-32A1-789B-6E42-80182193C5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9251" y="3250565"/>
            <a:ext cx="2472689" cy="552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Benchtop units, designed to support early-stage drug development.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59FC2461-90E2-FE38-7810-6D87AD5FB8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48537" y="4024949"/>
            <a:ext cx="2823865" cy="18135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73FCA6B-23B2-DC6D-229E-2F046917B2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8537" y="2779712"/>
            <a:ext cx="138303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EXPLORE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95C30F1D-160B-AE75-D750-D16178CD5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8538" y="3250565"/>
            <a:ext cx="2472689" cy="552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Medium-scale equipment for Small to medium sized batches</a:t>
            </a:r>
          </a:p>
        </p:txBody>
      </p:sp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F9315F26-CC23-74F7-8B6C-4624284A79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77824" y="4024949"/>
            <a:ext cx="2823865" cy="18135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6BDF63B-FC84-9516-617E-9C3B505FA9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7824" y="2779712"/>
            <a:ext cx="138303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EVOLVE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3F46E97F-91D8-3390-141E-F9A232F2AB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7825" y="3250565"/>
            <a:ext cx="2823864" cy="552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Production equipment, to accelerate drug </a:t>
            </a:r>
            <a:r>
              <a:rPr lang="en-US" dirty="0" err="1"/>
              <a:t>commercialisation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064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942409" y="5327726"/>
            <a:ext cx="2467762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PHARMA EQUIPMENT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9513EB-D143-3AB3-3EA3-08D14BEDC1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2507" y="1298865"/>
            <a:ext cx="5162550" cy="552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PHARMA EQUIPMENT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97C31407-BFA3-8CE0-E3D2-E76ABC15D6DD}"/>
              </a:ext>
            </a:extLst>
          </p:cNvPr>
          <p:cNvSpPr txBox="1"/>
          <p:nvPr/>
        </p:nvSpPr>
        <p:spPr>
          <a:xfrm>
            <a:off x="6581927" y="2685708"/>
            <a:ext cx="143953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Discover Range development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9A025F0-A9DA-B85C-FB61-125F8EFB7BAA}"/>
              </a:ext>
            </a:extLst>
          </p:cNvPr>
          <p:cNvSpPr txBox="1"/>
          <p:nvPr/>
        </p:nvSpPr>
        <p:spPr>
          <a:xfrm>
            <a:off x="6620171" y="4533149"/>
            <a:ext cx="142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3P developed a series of bench-top fill-finish units </a:t>
            </a:r>
          </a:p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‘</a:t>
            </a:r>
            <a:r>
              <a:rPr lang="en-US" sz="1100" b="1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Discover Range</a:t>
            </a: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’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F890F15-2B2D-DD47-D60A-16A74A686E0F}"/>
              </a:ext>
            </a:extLst>
          </p:cNvPr>
          <p:cNvSpPr txBox="1"/>
          <p:nvPr/>
        </p:nvSpPr>
        <p:spPr>
          <a:xfrm>
            <a:off x="3012669" y="2710488"/>
            <a:ext cx="13868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First Aseptic Fill Finish Project 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F14CFBCC-0D29-0D39-2396-DD893F9439FC}"/>
              </a:ext>
            </a:extLst>
          </p:cNvPr>
          <p:cNvSpPr txBox="1"/>
          <p:nvPr/>
        </p:nvSpPr>
        <p:spPr>
          <a:xfrm>
            <a:off x="3144804" y="4533149"/>
            <a:ext cx="138680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F</a:t>
            </a: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illing line installed inside 3</a:t>
            </a:r>
            <a:r>
              <a:rPr lang="en-US" sz="1100" baseline="300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rd</a:t>
            </a: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 party isolator for European client 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33FC4939-24C3-4F10-119B-C5B419F1B863}"/>
              </a:ext>
            </a:extLst>
          </p:cNvPr>
          <p:cNvSpPr txBox="1"/>
          <p:nvPr/>
        </p:nvSpPr>
        <p:spPr>
          <a:xfrm>
            <a:off x="4923509" y="2685708"/>
            <a:ext cx="113380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 err="1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Stäubli</a:t>
            </a:r>
            <a:endParaRPr lang="en-US" sz="1400" b="1" dirty="0">
              <a:solidFill>
                <a:srgbClr val="125156"/>
              </a:solidFill>
              <a:latin typeface="+mj-lt"/>
              <a:ea typeface="Muli"/>
              <a:cs typeface="Muli"/>
              <a:sym typeface="Muli"/>
            </a:endParaRP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Partnership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9B9B6F4F-7375-9DCC-4900-39A60DB29CE0}"/>
              </a:ext>
            </a:extLst>
          </p:cNvPr>
          <p:cNvSpPr txBox="1"/>
          <p:nvPr/>
        </p:nvSpPr>
        <p:spPr>
          <a:xfrm>
            <a:off x="4828214" y="4533149"/>
            <a:ext cx="142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3P delivered robotic pick and place solution for nested syringes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143C4D25-BB97-8CAF-2F6C-B3FA55DAD19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639747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A2AB0192-2550-A871-BBE5-5F02E5E7C2A2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6C7C0640-D029-A04A-A08C-9407FB9B1FA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435499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52F810EE-00BC-BFB2-9311-58D268FECD26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FD331E8A-BA36-2C39-AF7E-71DD9CDE8DAE}"/>
              </a:ext>
            </a:extLst>
          </p:cNvPr>
          <p:cNvSpPr/>
          <p:nvPr/>
        </p:nvSpPr>
        <p:spPr>
          <a:xfrm rot="16200000" flipV="1">
            <a:off x="2799710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6ADF2EB3-BA7F-D814-0A25-9D36CDBEC025}"/>
              </a:ext>
            </a:extLst>
          </p:cNvPr>
          <p:cNvSpPr txBox="1"/>
          <p:nvPr/>
        </p:nvSpPr>
        <p:spPr>
          <a:xfrm>
            <a:off x="1686251" y="4022236"/>
            <a:ext cx="44813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2011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F3E4FD80-AD93-6F33-D36D-8DF6432972E6}"/>
              </a:ext>
            </a:extLst>
          </p:cNvPr>
          <p:cNvSpPr txBox="1"/>
          <p:nvPr/>
        </p:nvSpPr>
        <p:spPr>
          <a:xfrm>
            <a:off x="3516310" y="3999458"/>
            <a:ext cx="44813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2013</a:t>
            </a:r>
          </a:p>
        </p:txBody>
      </p:sp>
      <p:sp>
        <p:nvSpPr>
          <p:cNvPr id="28" name="AutoShape 20">
            <a:extLst>
              <a:ext uri="{FF2B5EF4-FFF2-40B4-BE49-F238E27FC236}">
                <a16:creationId xmlns:a16="http://schemas.microsoft.com/office/drawing/2014/main" id="{0D57ACA9-024F-E940-7539-92148ECF36DC}"/>
              </a:ext>
            </a:extLst>
          </p:cNvPr>
          <p:cNvSpPr/>
          <p:nvPr/>
        </p:nvSpPr>
        <p:spPr>
          <a:xfrm rot="16200000" flipV="1">
            <a:off x="4616553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EA390AAD-60FD-213B-66A7-5601232D834B}"/>
              </a:ext>
            </a:extLst>
          </p:cNvPr>
          <p:cNvSpPr txBox="1"/>
          <p:nvPr/>
        </p:nvSpPr>
        <p:spPr>
          <a:xfrm>
            <a:off x="5304955" y="4020241"/>
            <a:ext cx="83791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2015</a:t>
            </a:r>
          </a:p>
        </p:txBody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8DD14FEE-B140-B113-147A-B9F8FAC09AE0}"/>
              </a:ext>
            </a:extLst>
          </p:cNvPr>
          <p:cNvSpPr/>
          <p:nvPr/>
        </p:nvSpPr>
        <p:spPr>
          <a:xfrm rot="16200000" flipV="1">
            <a:off x="6412306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27">
            <a:extLst>
              <a:ext uri="{FF2B5EF4-FFF2-40B4-BE49-F238E27FC236}">
                <a16:creationId xmlns:a16="http://schemas.microsoft.com/office/drawing/2014/main" id="{0B919B08-FDD2-A4D4-2827-B26D4B3F31B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241796" y="3293885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C7EDA68-5778-135F-CDAA-273A0745840F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3" name="TextBox 30">
            <a:extLst>
              <a:ext uri="{FF2B5EF4-FFF2-40B4-BE49-F238E27FC236}">
                <a16:creationId xmlns:a16="http://schemas.microsoft.com/office/drawing/2014/main" id="{1B643688-CCFF-9839-2F60-987028E33CCE}"/>
              </a:ext>
            </a:extLst>
          </p:cNvPr>
          <p:cNvSpPr txBox="1"/>
          <p:nvPr/>
        </p:nvSpPr>
        <p:spPr>
          <a:xfrm>
            <a:off x="7122953" y="4020241"/>
            <a:ext cx="83791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2021</a:t>
            </a:r>
          </a:p>
        </p:txBody>
      </p:sp>
      <p:sp>
        <p:nvSpPr>
          <p:cNvPr id="34" name="AutoShape 32">
            <a:extLst>
              <a:ext uri="{FF2B5EF4-FFF2-40B4-BE49-F238E27FC236}">
                <a16:creationId xmlns:a16="http://schemas.microsoft.com/office/drawing/2014/main" id="{3E917254-823E-2E9F-CC43-41A1B1410D66}"/>
              </a:ext>
            </a:extLst>
          </p:cNvPr>
          <p:cNvSpPr/>
          <p:nvPr/>
        </p:nvSpPr>
        <p:spPr>
          <a:xfrm rot="16200000" flipV="1">
            <a:off x="8188888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Group 33">
            <a:extLst>
              <a:ext uri="{FF2B5EF4-FFF2-40B4-BE49-F238E27FC236}">
                <a16:creationId xmlns:a16="http://schemas.microsoft.com/office/drawing/2014/main" id="{22227AC9-4706-4071-93AD-7A5EE977AC2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7031126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78DA8405-5C12-86E4-33DD-C12BA6678B67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7F650775-BDE2-272E-ED51-18A97ADFD202}"/>
              </a:ext>
            </a:extLst>
          </p:cNvPr>
          <p:cNvSpPr txBox="1"/>
          <p:nvPr/>
        </p:nvSpPr>
        <p:spPr>
          <a:xfrm>
            <a:off x="8849458" y="3999458"/>
            <a:ext cx="83791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2022</a:t>
            </a:r>
          </a:p>
        </p:txBody>
      </p:sp>
      <p:sp>
        <p:nvSpPr>
          <p:cNvPr id="37" name="AutoShape 38">
            <a:extLst>
              <a:ext uri="{FF2B5EF4-FFF2-40B4-BE49-F238E27FC236}">
                <a16:creationId xmlns:a16="http://schemas.microsoft.com/office/drawing/2014/main" id="{E036F562-0519-2587-B60B-213159BE0577}"/>
              </a:ext>
            </a:extLst>
          </p:cNvPr>
          <p:cNvSpPr/>
          <p:nvPr/>
        </p:nvSpPr>
        <p:spPr>
          <a:xfrm rot="16200000" flipV="1">
            <a:off x="9965471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39">
            <a:extLst>
              <a:ext uri="{FF2B5EF4-FFF2-40B4-BE49-F238E27FC236}">
                <a16:creationId xmlns:a16="http://schemas.microsoft.com/office/drawing/2014/main" id="{692ED085-81B0-533C-5D75-827C634D92A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8807709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142C6E8B-DB12-F940-2B5D-C8A058EA3F1F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9" name="TextBox 42">
            <a:extLst>
              <a:ext uri="{FF2B5EF4-FFF2-40B4-BE49-F238E27FC236}">
                <a16:creationId xmlns:a16="http://schemas.microsoft.com/office/drawing/2014/main" id="{DF48BA27-F5F6-8FCC-AB5B-B8E90A947F70}"/>
              </a:ext>
            </a:extLst>
          </p:cNvPr>
          <p:cNvSpPr txBox="1"/>
          <p:nvPr/>
        </p:nvSpPr>
        <p:spPr>
          <a:xfrm>
            <a:off x="10667456" y="4025955"/>
            <a:ext cx="83791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2</a:t>
            </a:r>
            <a:r>
              <a:rPr lang="en-US" sz="1400" b="1" dirty="0">
                <a:solidFill>
                  <a:srgbClr val="1D7F90"/>
                </a:solidFill>
                <a:latin typeface="+mj-lt"/>
                <a:ea typeface="Montserrat Bold"/>
                <a:cs typeface="Montserrat Bold"/>
                <a:sym typeface="Montserrat Bold"/>
              </a:rPr>
              <a:t>025</a:t>
            </a:r>
          </a:p>
        </p:txBody>
      </p:sp>
      <p:grpSp>
        <p:nvGrpSpPr>
          <p:cNvPr id="40" name="Group 43">
            <a:extLst>
              <a:ext uri="{FF2B5EF4-FFF2-40B4-BE49-F238E27FC236}">
                <a16:creationId xmlns:a16="http://schemas.microsoft.com/office/drawing/2014/main" id="{16020574-4348-8C31-23F8-DD73B4D58A5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605383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785B8847-4964-5776-322D-2DBD3D36E2C0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1D0A488-0728-43E5-0647-3298A1F455B3}"/>
              </a:ext>
            </a:extLst>
          </p:cNvPr>
          <p:cNvSpPr txBox="1"/>
          <p:nvPr/>
        </p:nvSpPr>
        <p:spPr>
          <a:xfrm>
            <a:off x="10287862" y="2793429"/>
            <a:ext cx="121750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roboFIL™ </a:t>
            </a:r>
          </a:p>
        </p:txBody>
      </p:sp>
      <p:sp>
        <p:nvSpPr>
          <p:cNvPr id="42" name="TextBox 37">
            <a:extLst>
              <a:ext uri="{FF2B5EF4-FFF2-40B4-BE49-F238E27FC236}">
                <a16:creationId xmlns:a16="http://schemas.microsoft.com/office/drawing/2014/main" id="{5E067921-EDA6-39B7-DE73-A07D7573561E}"/>
              </a:ext>
            </a:extLst>
          </p:cNvPr>
          <p:cNvSpPr txBox="1"/>
          <p:nvPr/>
        </p:nvSpPr>
        <p:spPr>
          <a:xfrm>
            <a:off x="10287862" y="4514406"/>
            <a:ext cx="1332301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First roboFIL unit delivered to CDMO in Canada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F302418A-317E-7819-E57C-DA477F8241F3}"/>
              </a:ext>
            </a:extLst>
          </p:cNvPr>
          <p:cNvSpPr txBox="1"/>
          <p:nvPr/>
        </p:nvSpPr>
        <p:spPr>
          <a:xfrm>
            <a:off x="8511376" y="2689671"/>
            <a:ext cx="113380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Prototype Isolator</a:t>
            </a: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C3C3C459-6211-84FE-7E04-2CC49AD94776}"/>
              </a:ext>
            </a:extLst>
          </p:cNvPr>
          <p:cNvSpPr txBox="1"/>
          <p:nvPr/>
        </p:nvSpPr>
        <p:spPr>
          <a:xfrm>
            <a:off x="8412129" y="4514406"/>
            <a:ext cx="13323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Built &amp; tested Isolator Prototype and VPHP system</a:t>
            </a:r>
          </a:p>
          <a:p>
            <a:pPr algn="ctr">
              <a:lnSpc>
                <a:spcPct val="100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Automated design started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3C484995-F0AF-F8C0-B24D-A623B577830F}"/>
              </a:ext>
            </a:extLst>
          </p:cNvPr>
          <p:cNvSpPr txBox="1"/>
          <p:nvPr/>
        </p:nvSpPr>
        <p:spPr>
          <a:xfrm>
            <a:off x="1131042" y="2711191"/>
            <a:ext cx="150743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125156"/>
                </a:solidFill>
                <a:latin typeface="+mj-lt"/>
                <a:ea typeface="Muli"/>
                <a:cs typeface="Muli"/>
                <a:sym typeface="Muli"/>
              </a:rPr>
              <a:t>First Robotic Project</a:t>
            </a: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647A4682-1FC0-FF9B-0FB6-7528093D6964}"/>
              </a:ext>
            </a:extLst>
          </p:cNvPr>
          <p:cNvSpPr txBox="1"/>
          <p:nvPr/>
        </p:nvSpPr>
        <p:spPr>
          <a:xfrm>
            <a:off x="1280494" y="4514406"/>
            <a:ext cx="142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100" dirty="0">
                <a:solidFill>
                  <a:schemeClr val="tx2"/>
                </a:solidFill>
                <a:latin typeface="+mj-lt"/>
                <a:ea typeface="Muli"/>
                <a:cs typeface="Muli"/>
                <a:sym typeface="Muli"/>
              </a:rPr>
              <a:t>Robotic handling and marking solution for novel drug delivery device</a:t>
            </a:r>
            <a:endParaRPr lang="en-US" sz="1100" dirty="0">
              <a:solidFill>
                <a:schemeClr val="tx2"/>
              </a:solidFill>
              <a:latin typeface="+mj-lt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475871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942409" y="5327726"/>
            <a:ext cx="2467762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TIMELINE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143C4D25-BB97-8CAF-2F6C-B3FA55DAD19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639747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A2AB0192-2550-A871-BBE5-5F02E5E7C2A2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6C7C0640-D029-A04A-A08C-9407FB9B1FA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435499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52F810EE-00BC-BFB2-9311-58D268FECD26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FD331E8A-BA36-2C39-AF7E-71DD9CDE8DAE}"/>
              </a:ext>
            </a:extLst>
          </p:cNvPr>
          <p:cNvSpPr/>
          <p:nvPr/>
        </p:nvSpPr>
        <p:spPr>
          <a:xfrm rot="16200000" flipV="1">
            <a:off x="2799710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0">
            <a:extLst>
              <a:ext uri="{FF2B5EF4-FFF2-40B4-BE49-F238E27FC236}">
                <a16:creationId xmlns:a16="http://schemas.microsoft.com/office/drawing/2014/main" id="{0D57ACA9-024F-E940-7539-92148ECF36DC}"/>
              </a:ext>
            </a:extLst>
          </p:cNvPr>
          <p:cNvSpPr/>
          <p:nvPr/>
        </p:nvSpPr>
        <p:spPr>
          <a:xfrm rot="16200000" flipV="1">
            <a:off x="4616553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26">
            <a:extLst>
              <a:ext uri="{FF2B5EF4-FFF2-40B4-BE49-F238E27FC236}">
                <a16:creationId xmlns:a16="http://schemas.microsoft.com/office/drawing/2014/main" id="{8DD14FEE-B140-B113-147A-B9F8FAC09AE0}"/>
              </a:ext>
            </a:extLst>
          </p:cNvPr>
          <p:cNvSpPr/>
          <p:nvPr/>
        </p:nvSpPr>
        <p:spPr>
          <a:xfrm rot="16200000" flipV="1">
            <a:off x="6412306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27">
            <a:extLst>
              <a:ext uri="{FF2B5EF4-FFF2-40B4-BE49-F238E27FC236}">
                <a16:creationId xmlns:a16="http://schemas.microsoft.com/office/drawing/2014/main" id="{0B919B08-FDD2-A4D4-2827-B26D4B3F31B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241796" y="3293885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C7EDA68-5778-135F-CDAA-273A0745840F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4" name="AutoShape 32">
            <a:extLst>
              <a:ext uri="{FF2B5EF4-FFF2-40B4-BE49-F238E27FC236}">
                <a16:creationId xmlns:a16="http://schemas.microsoft.com/office/drawing/2014/main" id="{3E917254-823E-2E9F-CC43-41A1B1410D66}"/>
              </a:ext>
            </a:extLst>
          </p:cNvPr>
          <p:cNvSpPr/>
          <p:nvPr/>
        </p:nvSpPr>
        <p:spPr>
          <a:xfrm rot="16200000" flipV="1">
            <a:off x="8188888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Group 33">
            <a:extLst>
              <a:ext uri="{FF2B5EF4-FFF2-40B4-BE49-F238E27FC236}">
                <a16:creationId xmlns:a16="http://schemas.microsoft.com/office/drawing/2014/main" id="{22227AC9-4706-4071-93AD-7A5EE977AC2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7031126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78DA8405-5C12-86E4-33DD-C12BA6678B67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7" name="AutoShape 38">
            <a:extLst>
              <a:ext uri="{FF2B5EF4-FFF2-40B4-BE49-F238E27FC236}">
                <a16:creationId xmlns:a16="http://schemas.microsoft.com/office/drawing/2014/main" id="{E036F562-0519-2587-B60B-213159BE0577}"/>
              </a:ext>
            </a:extLst>
          </p:cNvPr>
          <p:cNvSpPr/>
          <p:nvPr/>
        </p:nvSpPr>
        <p:spPr>
          <a:xfrm rot="16200000" flipV="1">
            <a:off x="9965471" y="2945637"/>
            <a:ext cx="0" cy="1237642"/>
          </a:xfrm>
          <a:prstGeom prst="line">
            <a:avLst/>
          </a:prstGeom>
          <a:ln w="57150" cap="flat">
            <a:solidFill>
              <a:srgbClr val="E9E9E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39">
            <a:extLst>
              <a:ext uri="{FF2B5EF4-FFF2-40B4-BE49-F238E27FC236}">
                <a16:creationId xmlns:a16="http://schemas.microsoft.com/office/drawing/2014/main" id="{692ED085-81B0-533C-5D75-827C634D92A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8807709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142C6E8B-DB12-F940-2B5D-C8A058EA3F1F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43">
            <a:extLst>
              <a:ext uri="{FF2B5EF4-FFF2-40B4-BE49-F238E27FC236}">
                <a16:creationId xmlns:a16="http://schemas.microsoft.com/office/drawing/2014/main" id="{16020574-4348-8C31-23F8-DD73B4D58A5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605383" y="3293886"/>
            <a:ext cx="541143" cy="541143"/>
            <a:chOff x="0" y="0"/>
            <a:chExt cx="1708150" cy="1708150"/>
          </a:xfrm>
          <a:solidFill>
            <a:srgbClr val="1D7F90"/>
          </a:solidFill>
        </p:grpSpPr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785B8847-4964-5776-322D-2DBD3D36E2C0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6" name="Text Placeholder 20">
            <a:extLst>
              <a:ext uri="{FF2B5EF4-FFF2-40B4-BE49-F238E27FC236}">
                <a16:creationId xmlns:a16="http://schemas.microsoft.com/office/drawing/2014/main" id="{5BEF5D8F-1E06-23A1-A834-0DBBBD322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992" y="2669037"/>
            <a:ext cx="930649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617FBEC9-C4ED-9909-EA82-A3D9B01730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0336" y="4532053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D86C39F-90C6-DFCE-FBE3-0F4A7CFF71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75052" y="2669037"/>
            <a:ext cx="930649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29234DF-A52A-DA92-3184-9D0CDF033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25088" y="2666918"/>
            <a:ext cx="930649" cy="285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DF8068A9-D1C1-3EF1-D669-91076B33BF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6370" y="2669037"/>
            <a:ext cx="930649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6E6D780A-2E2F-A121-1918-B43419821D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86406" y="2669037"/>
            <a:ext cx="930649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1509757-250E-4346-C55F-E5B68A9023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4922" y="2652410"/>
            <a:ext cx="930649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5E453C6F-456C-C432-1FDD-55745D1DDF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12787" y="4532053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2B1103A0-0CB7-BD5D-D9A6-EE46AE75C0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19307" y="4532053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EB26F89B-1F09-F276-C0CB-434E0F43B8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36370" y="4532053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31F4BD1-0FDE-8D9C-F316-A93DF720A0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54707" y="4532053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8163F5E-FCEE-1AE6-A719-42A54FA43E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31290" y="4532052"/>
            <a:ext cx="930649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event 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BC02C6C1-A1ED-416E-68EC-8736B1873B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1803" y="4019076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0DF7ABD6-40DF-0C59-427B-4FEBEB7152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77537" y="4019076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B9C68949-9961-72D1-A54A-F155A4AC19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9779" y="4019076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97677EF8-6C66-38FA-46F7-3901793578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81630" y="4019076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1B5F0D3-8846-82E5-05BF-AD1F7A26F3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97443" y="4019076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07293CA2-C5EF-0196-9F42-60EB11EB5A9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574026" y="4026880"/>
            <a:ext cx="645176" cy="29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826C1CD7-1CBC-3138-C77E-E1EF86D2A1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72508" y="1301816"/>
            <a:ext cx="2313668" cy="552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69678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boFI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F58ED34-AB65-FE9F-3098-9F9F73FDD92E}"/>
              </a:ext>
            </a:extLst>
          </p:cNvPr>
          <p:cNvSpPr/>
          <p:nvPr userDrawn="1"/>
        </p:nvSpPr>
        <p:spPr>
          <a:xfrm>
            <a:off x="1465943" y="634977"/>
            <a:ext cx="9925957" cy="5789119"/>
          </a:xfrm>
          <a:custGeom>
            <a:avLst/>
            <a:gdLst/>
            <a:ahLst/>
            <a:cxnLst/>
            <a:rect l="l" t="t" r="r" b="b"/>
            <a:pathLst>
              <a:path w="15818563" h="9194540">
                <a:moveTo>
                  <a:pt x="0" y="0"/>
                </a:moveTo>
                <a:lnTo>
                  <a:pt x="15818564" y="0"/>
                </a:lnTo>
                <a:lnTo>
                  <a:pt x="15818564" y="9194540"/>
                </a:lnTo>
                <a:lnTo>
                  <a:pt x="0" y="919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465920" y="634977"/>
            <a:ext cx="1925980" cy="382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EXPLORE RANGE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A76B13-159E-D522-E58A-5177623E9170}"/>
              </a:ext>
            </a:extLst>
          </p:cNvPr>
          <p:cNvSpPr/>
          <p:nvPr userDrawn="1"/>
        </p:nvSpPr>
        <p:spPr>
          <a:xfrm>
            <a:off x="1006630" y="532798"/>
            <a:ext cx="1499234" cy="397847"/>
          </a:xfrm>
          <a:custGeom>
            <a:avLst/>
            <a:gdLst/>
            <a:ahLst/>
            <a:cxnLst/>
            <a:rect l="l" t="t" r="r" b="b"/>
            <a:pathLst>
              <a:path w="2185694" h="580011">
                <a:moveTo>
                  <a:pt x="0" y="0"/>
                </a:moveTo>
                <a:lnTo>
                  <a:pt x="2185694" y="0"/>
                </a:lnTo>
                <a:lnTo>
                  <a:pt x="2185694" y="580011"/>
                </a:lnTo>
                <a:lnTo>
                  <a:pt x="0" y="58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444"/>
            </a:stretch>
          </a:blipFill>
        </p:spPr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74842C7-2F76-0687-D95B-112FA2983E9E}"/>
              </a:ext>
            </a:extLst>
          </p:cNvPr>
          <p:cNvSpPr txBox="1"/>
          <p:nvPr userDrawn="1"/>
        </p:nvSpPr>
        <p:spPr>
          <a:xfrm>
            <a:off x="1038034" y="878445"/>
            <a:ext cx="1925980" cy="373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Robotic Fill-Finish Cell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6781800" y="5870837"/>
            <a:ext cx="4610100" cy="611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Fully automated robotic system is designed for 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Muli Bold"/>
                <a:cs typeface="Muli Bold"/>
                <a:sym typeface="Muli Bold"/>
              </a:rPr>
              <a:t>aseptic liquid and/or powder filling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 of RTU containers.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57350-41C3-578A-911F-6A40DB0ED691}"/>
              </a:ext>
            </a:extLst>
          </p:cNvPr>
          <p:cNvSpPr txBox="1"/>
          <p:nvPr userDrawn="1"/>
        </p:nvSpPr>
        <p:spPr>
          <a:xfrm rot="16200000">
            <a:off x="-407671" y="5830205"/>
            <a:ext cx="137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ROBOFIL®</a:t>
            </a:r>
          </a:p>
        </p:txBody>
      </p:sp>
    </p:spTree>
    <p:extLst>
      <p:ext uri="{BB962C8B-B14F-4D97-AF65-F5344CB8AC3E}">
        <p14:creationId xmlns:p14="http://schemas.microsoft.com/office/powerpoint/2010/main" val="3716974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boFIL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18C0E-0304-4764-1637-15E9908DFCEC}"/>
              </a:ext>
            </a:extLst>
          </p:cNvPr>
          <p:cNvSpPr txBox="1"/>
          <p:nvPr userDrawn="1"/>
        </p:nvSpPr>
        <p:spPr>
          <a:xfrm>
            <a:off x="1506111" y="3608223"/>
            <a:ext cx="2664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tx2"/>
                </a:solidFill>
                <a:latin typeface="+mj-lt"/>
                <a:ea typeface="Muli Bold"/>
                <a:cs typeface="Muli Bold"/>
                <a:sym typeface="Muli Bold"/>
              </a:rPr>
              <a:t>Compact, modular, and flexible aseptic fill-finish solution..</a:t>
            </a:r>
          </a:p>
        </p:txBody>
      </p:sp>
      <p:grpSp>
        <p:nvGrpSpPr>
          <p:cNvPr id="47" name="Group 4">
            <a:extLst>
              <a:ext uri="{FF2B5EF4-FFF2-40B4-BE49-F238E27FC236}">
                <a16:creationId xmlns:a16="http://schemas.microsoft.com/office/drawing/2014/main" id="{D260D0A2-8935-AC07-CAA5-2F6A8C6C20B3}"/>
              </a:ext>
            </a:extLst>
          </p:cNvPr>
          <p:cNvGrpSpPr/>
          <p:nvPr userDrawn="1"/>
        </p:nvGrpSpPr>
        <p:grpSpPr>
          <a:xfrm>
            <a:off x="4627817" y="5212845"/>
            <a:ext cx="7116040" cy="1314005"/>
            <a:chOff x="0" y="0"/>
            <a:chExt cx="14516990" cy="2680620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A1EC1A30-80F4-DE36-411D-489897A9E18F}"/>
                </a:ext>
              </a:extLst>
            </p:cNvPr>
            <p:cNvGrpSpPr/>
            <p:nvPr/>
          </p:nvGrpSpPr>
          <p:grpSpPr>
            <a:xfrm>
              <a:off x="0" y="0"/>
              <a:ext cx="14516990" cy="2680620"/>
              <a:chOff x="0" y="0"/>
              <a:chExt cx="2500748" cy="461773"/>
            </a:xfrm>
          </p:grpSpPr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41AFE47A-8D0B-1A43-7D59-ECBD5C9CA5AC}"/>
                  </a:ext>
                </a:extLst>
              </p:cNvPr>
              <p:cNvSpPr/>
              <p:nvPr/>
            </p:nvSpPr>
            <p:spPr>
              <a:xfrm>
                <a:off x="0" y="0"/>
                <a:ext cx="2500748" cy="461773"/>
              </a:xfrm>
              <a:custGeom>
                <a:avLst/>
                <a:gdLst/>
                <a:ahLst/>
                <a:cxnLst/>
                <a:rect l="l" t="t" r="r" b="b"/>
                <a:pathLst>
                  <a:path w="2500748" h="461773">
                    <a:moveTo>
                      <a:pt x="0" y="0"/>
                    </a:moveTo>
                    <a:lnTo>
                      <a:pt x="2500748" y="0"/>
                    </a:lnTo>
                    <a:lnTo>
                      <a:pt x="2500748" y="461773"/>
                    </a:lnTo>
                    <a:lnTo>
                      <a:pt x="0" y="461773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56" name="TextBox 7">
                <a:extLst>
                  <a:ext uri="{FF2B5EF4-FFF2-40B4-BE49-F238E27FC236}">
                    <a16:creationId xmlns:a16="http://schemas.microsoft.com/office/drawing/2014/main" id="{86830334-C9E3-587D-C041-E341F193C5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00748" cy="490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36"/>
                  </a:lnSpc>
                </a:pPr>
                <a:endParaRPr sz="105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49" name="Group 8">
              <a:extLst>
                <a:ext uri="{FF2B5EF4-FFF2-40B4-BE49-F238E27FC236}">
                  <a16:creationId xmlns:a16="http://schemas.microsoft.com/office/drawing/2014/main" id="{9186B8EA-03E1-7A4A-F184-3BC4029147DF}"/>
                </a:ext>
              </a:extLst>
            </p:cNvPr>
            <p:cNvGrpSpPr/>
            <p:nvPr/>
          </p:nvGrpSpPr>
          <p:grpSpPr>
            <a:xfrm>
              <a:off x="11961618" y="414119"/>
              <a:ext cx="1884875" cy="1889905"/>
              <a:chOff x="0" y="0"/>
              <a:chExt cx="812800" cy="814969"/>
            </a:xfrm>
          </p:grpSpPr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88F61117-ECAF-866A-629B-AB12449F45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496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4969">
                    <a:moveTo>
                      <a:pt x="406400" y="0"/>
                    </a:moveTo>
                    <a:cubicBezTo>
                      <a:pt x="181951" y="0"/>
                      <a:pt x="0" y="182437"/>
                      <a:pt x="0" y="407484"/>
                    </a:cubicBezTo>
                    <a:cubicBezTo>
                      <a:pt x="0" y="632532"/>
                      <a:pt x="181951" y="814969"/>
                      <a:pt x="406400" y="814969"/>
                    </a:cubicBezTo>
                    <a:cubicBezTo>
                      <a:pt x="630849" y="814969"/>
                      <a:pt x="812800" y="632532"/>
                      <a:pt x="812800" y="407484"/>
                    </a:cubicBezTo>
                    <a:cubicBezTo>
                      <a:pt x="812800" y="18243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>
                <a:solidFill>
                  <a:srgbClr val="808080"/>
                </a:solidFill>
                <a:prstDash val="solid"/>
                <a:miter/>
              </a:ln>
            </p:spPr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8DE6A99-8D96-FA63-5F13-A18C62081BBB}"/>
                  </a:ext>
                </a:extLst>
              </p:cNvPr>
              <p:cNvSpPr txBox="1"/>
              <p:nvPr/>
            </p:nvSpPr>
            <p:spPr>
              <a:xfrm>
                <a:off x="76200" y="38303"/>
                <a:ext cx="660400" cy="700262"/>
              </a:xfrm>
              <a:prstGeom prst="rect">
                <a:avLst/>
              </a:prstGeom>
            </p:spPr>
            <p:txBody>
              <a:bodyPr lIns="66891" tIns="66891" rIns="66891" bIns="66891" rtlCol="0" anchor="ctr"/>
              <a:lstStyle/>
              <a:p>
                <a:pPr algn="ctr">
                  <a:lnSpc>
                    <a:spcPts val="2927"/>
                  </a:lnSpc>
                </a:pPr>
                <a:endParaRPr sz="105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A9A1F64F-4052-A55F-BAF7-A709A24A5C9E}"/>
                </a:ext>
              </a:extLst>
            </p:cNvPr>
            <p:cNvSpPr txBox="1"/>
            <p:nvPr/>
          </p:nvSpPr>
          <p:spPr>
            <a:xfrm>
              <a:off x="12626762" y="121093"/>
              <a:ext cx="525820" cy="1898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35"/>
                </a:lnSpc>
              </a:pPr>
              <a:r>
                <a:rPr lang="en-US" sz="3600" b="1" dirty="0">
                  <a:solidFill>
                    <a:schemeClr val="tx2"/>
                  </a:solidFill>
                  <a:latin typeface="+mj-lt"/>
                  <a:ea typeface="Muli"/>
                  <a:cs typeface="Muli"/>
                  <a:sym typeface="Muli"/>
                </a:rPr>
                <a:t>1</a:t>
              </a:r>
            </a:p>
          </p:txBody>
        </p: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A09F082D-96E1-C9E6-8237-98957DA2FB6B}"/>
                </a:ext>
              </a:extLst>
            </p:cNvPr>
            <p:cNvSpPr txBox="1"/>
            <p:nvPr/>
          </p:nvSpPr>
          <p:spPr>
            <a:xfrm>
              <a:off x="630676" y="237120"/>
              <a:ext cx="7348685" cy="75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+mj-lt"/>
                  <a:ea typeface="Muli Bold"/>
                  <a:cs typeface="Muli Bold"/>
                  <a:sym typeface="Muli Bold"/>
                </a:rPr>
                <a:t>SINGLE SOURCE SUPPLY</a:t>
              </a:r>
            </a:p>
          </p:txBody>
        </p:sp>
        <p:sp>
          <p:nvSpPr>
            <p:cNvPr id="52" name="TextBox 13">
              <a:extLst>
                <a:ext uri="{FF2B5EF4-FFF2-40B4-BE49-F238E27FC236}">
                  <a16:creationId xmlns:a16="http://schemas.microsoft.com/office/drawing/2014/main" id="{F68D8E6F-E9E9-E730-0207-CCD3632A9250}"/>
                </a:ext>
              </a:extLst>
            </p:cNvPr>
            <p:cNvSpPr txBox="1"/>
            <p:nvPr/>
          </p:nvSpPr>
          <p:spPr>
            <a:xfrm>
              <a:off x="630676" y="1070167"/>
              <a:ext cx="10479384" cy="124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+mj-lt"/>
                  <a:ea typeface="Muli Light"/>
                  <a:cs typeface="Muli Light"/>
                  <a:sym typeface="Muli Light"/>
                </a:rPr>
                <a:t>Both isolator and process equipment are designed, manufactured, and integrated by 3P innovation.</a:t>
              </a:r>
            </a:p>
          </p:txBody>
        </p:sp>
      </p:grpSp>
      <p:grpSp>
        <p:nvGrpSpPr>
          <p:cNvPr id="57" name="Group 14">
            <a:extLst>
              <a:ext uri="{FF2B5EF4-FFF2-40B4-BE49-F238E27FC236}">
                <a16:creationId xmlns:a16="http://schemas.microsoft.com/office/drawing/2014/main" id="{A9B997D9-0C28-ECD1-6B01-1324AC089330}"/>
              </a:ext>
            </a:extLst>
          </p:cNvPr>
          <p:cNvGrpSpPr/>
          <p:nvPr userDrawn="1"/>
        </p:nvGrpSpPr>
        <p:grpSpPr>
          <a:xfrm>
            <a:off x="4627817" y="3674726"/>
            <a:ext cx="7116040" cy="1314091"/>
            <a:chOff x="0" y="0"/>
            <a:chExt cx="14516990" cy="2680796"/>
          </a:xfrm>
        </p:grpSpPr>
        <p:grpSp>
          <p:nvGrpSpPr>
            <p:cNvPr id="58" name="Group 15">
              <a:extLst>
                <a:ext uri="{FF2B5EF4-FFF2-40B4-BE49-F238E27FC236}">
                  <a16:creationId xmlns:a16="http://schemas.microsoft.com/office/drawing/2014/main" id="{2B6FCC41-7A77-B6A8-57EF-CF6958360CF2}"/>
                </a:ext>
              </a:extLst>
            </p:cNvPr>
            <p:cNvGrpSpPr/>
            <p:nvPr/>
          </p:nvGrpSpPr>
          <p:grpSpPr>
            <a:xfrm>
              <a:off x="0" y="0"/>
              <a:ext cx="14516990" cy="2680796"/>
              <a:chOff x="0" y="0"/>
              <a:chExt cx="2500748" cy="461803"/>
            </a:xfrm>
          </p:grpSpPr>
          <p:sp>
            <p:nvSpPr>
              <p:cNvPr id="63" name="Freeform 16">
                <a:extLst>
                  <a:ext uri="{FF2B5EF4-FFF2-40B4-BE49-F238E27FC236}">
                    <a16:creationId xmlns:a16="http://schemas.microsoft.com/office/drawing/2014/main" id="{C636E957-F7A3-3264-2F0D-E251F9CE9E80}"/>
                  </a:ext>
                </a:extLst>
              </p:cNvPr>
              <p:cNvSpPr/>
              <p:nvPr/>
            </p:nvSpPr>
            <p:spPr>
              <a:xfrm>
                <a:off x="0" y="0"/>
                <a:ext cx="2500748" cy="461803"/>
              </a:xfrm>
              <a:custGeom>
                <a:avLst/>
                <a:gdLst/>
                <a:ahLst/>
                <a:cxnLst/>
                <a:rect l="l" t="t" r="r" b="b"/>
                <a:pathLst>
                  <a:path w="2500748" h="461803">
                    <a:moveTo>
                      <a:pt x="0" y="0"/>
                    </a:moveTo>
                    <a:lnTo>
                      <a:pt x="2500748" y="0"/>
                    </a:lnTo>
                    <a:lnTo>
                      <a:pt x="2500748" y="461803"/>
                    </a:lnTo>
                    <a:lnTo>
                      <a:pt x="0" y="461803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64" name="TextBox 17">
                <a:extLst>
                  <a:ext uri="{FF2B5EF4-FFF2-40B4-BE49-F238E27FC236}">
                    <a16:creationId xmlns:a16="http://schemas.microsoft.com/office/drawing/2014/main" id="{A897BDA8-CF5A-F207-C018-463AC28B8D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00748" cy="490378"/>
              </a:xfrm>
              <a:prstGeom prst="rect">
                <a:avLst/>
              </a:prstGeom>
            </p:spPr>
            <p:txBody>
              <a:bodyPr lIns="56556" tIns="56556" rIns="56556" bIns="56556" rtlCol="0" anchor="ctr"/>
              <a:lstStyle/>
              <a:p>
                <a:pPr algn="ctr">
                  <a:lnSpc>
                    <a:spcPts val="2536"/>
                  </a:lnSpc>
                </a:pPr>
                <a:endParaRPr sz="105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8305618-FC67-D6B2-F6F3-3C2FDB820BC3}"/>
                </a:ext>
              </a:extLst>
            </p:cNvPr>
            <p:cNvSpPr/>
            <p:nvPr/>
          </p:nvSpPr>
          <p:spPr>
            <a:xfrm>
              <a:off x="11703340" y="826152"/>
              <a:ext cx="2372665" cy="1200742"/>
            </a:xfrm>
            <a:custGeom>
              <a:avLst/>
              <a:gdLst/>
              <a:ahLst/>
              <a:cxnLst/>
              <a:rect l="l" t="t" r="r" b="b"/>
              <a:pathLst>
                <a:path w="2372665" h="1200742">
                  <a:moveTo>
                    <a:pt x="0" y="0"/>
                  </a:moveTo>
                  <a:lnTo>
                    <a:pt x="2372665" y="0"/>
                  </a:lnTo>
                  <a:lnTo>
                    <a:pt x="2372665" y="1200741"/>
                  </a:lnTo>
                  <a:lnTo>
                    <a:pt x="0" y="120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0" name="TextBox 19">
              <a:extLst>
                <a:ext uri="{FF2B5EF4-FFF2-40B4-BE49-F238E27FC236}">
                  <a16:creationId xmlns:a16="http://schemas.microsoft.com/office/drawing/2014/main" id="{B888A495-0057-0464-2147-1597E233145C}"/>
                </a:ext>
              </a:extLst>
            </p:cNvPr>
            <p:cNvSpPr txBox="1"/>
            <p:nvPr/>
          </p:nvSpPr>
          <p:spPr>
            <a:xfrm>
              <a:off x="12504117" y="801919"/>
              <a:ext cx="1080747" cy="911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26"/>
                </a:lnSpc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  <a:ea typeface="Muli Bold"/>
                  <a:cs typeface="Muli Bold"/>
                  <a:sym typeface="Muli Bold"/>
                </a:rPr>
                <a:t>RTU</a:t>
              </a:r>
            </a:p>
          </p:txBody>
        </p:sp>
        <p:sp>
          <p:nvSpPr>
            <p:cNvPr id="61" name="TextBox 20">
              <a:extLst>
                <a:ext uri="{FF2B5EF4-FFF2-40B4-BE49-F238E27FC236}">
                  <a16:creationId xmlns:a16="http://schemas.microsoft.com/office/drawing/2014/main" id="{380F1E70-6CF7-B1E3-F3DB-6A7EDD512D89}"/>
                </a:ext>
              </a:extLst>
            </p:cNvPr>
            <p:cNvSpPr txBox="1"/>
            <p:nvPr/>
          </p:nvSpPr>
          <p:spPr>
            <a:xfrm>
              <a:off x="630676" y="1085965"/>
              <a:ext cx="10237611" cy="124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+mj-lt"/>
                  <a:ea typeface="Muli Light"/>
                  <a:cs typeface="Muli Light"/>
                  <a:sym typeface="Muli Light"/>
                </a:rPr>
                <a:t>Compatible with any RTU-based product: vials, syringes, cartridges, crimp caps, and press-fit caps.</a:t>
              </a:r>
            </a:p>
          </p:txBody>
        </p:sp>
        <p:sp>
          <p:nvSpPr>
            <p:cNvPr id="62" name="TextBox 21">
              <a:extLst>
                <a:ext uri="{FF2B5EF4-FFF2-40B4-BE49-F238E27FC236}">
                  <a16:creationId xmlns:a16="http://schemas.microsoft.com/office/drawing/2014/main" id="{54EEFF44-A4FC-EE4A-A9A6-C6BC1B46EDFC}"/>
                </a:ext>
              </a:extLst>
            </p:cNvPr>
            <p:cNvSpPr txBox="1"/>
            <p:nvPr/>
          </p:nvSpPr>
          <p:spPr>
            <a:xfrm>
              <a:off x="630676" y="212719"/>
              <a:ext cx="8117690" cy="755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+mj-lt"/>
                  <a:ea typeface="Muli Bold"/>
                  <a:cs typeface="Muli Bold"/>
                  <a:sym typeface="Muli Bold"/>
                </a:rPr>
                <a:t>RTU PRODUCT FLEXIBILITY</a:t>
              </a:r>
            </a:p>
          </p:txBody>
        </p:sp>
      </p:grpSp>
      <p:grpSp>
        <p:nvGrpSpPr>
          <p:cNvPr id="65" name="Group 23">
            <a:extLst>
              <a:ext uri="{FF2B5EF4-FFF2-40B4-BE49-F238E27FC236}">
                <a16:creationId xmlns:a16="http://schemas.microsoft.com/office/drawing/2014/main" id="{2E3416FE-9808-5200-BD76-3C1B7D0A48D8}"/>
              </a:ext>
            </a:extLst>
          </p:cNvPr>
          <p:cNvGrpSpPr/>
          <p:nvPr userDrawn="1"/>
        </p:nvGrpSpPr>
        <p:grpSpPr>
          <a:xfrm>
            <a:off x="4627817" y="598058"/>
            <a:ext cx="7116040" cy="1314005"/>
            <a:chOff x="0" y="0"/>
            <a:chExt cx="14516990" cy="2680620"/>
          </a:xfrm>
        </p:grpSpPr>
        <p:grpSp>
          <p:nvGrpSpPr>
            <p:cNvPr id="66" name="Group 24">
              <a:extLst>
                <a:ext uri="{FF2B5EF4-FFF2-40B4-BE49-F238E27FC236}">
                  <a16:creationId xmlns:a16="http://schemas.microsoft.com/office/drawing/2014/main" id="{3321DD24-D15D-A671-C4FB-5CC70E8CE124}"/>
                </a:ext>
              </a:extLst>
            </p:cNvPr>
            <p:cNvGrpSpPr/>
            <p:nvPr/>
          </p:nvGrpSpPr>
          <p:grpSpPr>
            <a:xfrm>
              <a:off x="0" y="0"/>
              <a:ext cx="14516990" cy="2680620"/>
              <a:chOff x="0" y="0"/>
              <a:chExt cx="2500748" cy="461773"/>
            </a:xfrm>
          </p:grpSpPr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B1894D05-53F7-E79B-71C2-C97C63662154}"/>
                  </a:ext>
                </a:extLst>
              </p:cNvPr>
              <p:cNvSpPr/>
              <p:nvPr/>
            </p:nvSpPr>
            <p:spPr>
              <a:xfrm>
                <a:off x="0" y="0"/>
                <a:ext cx="2500748" cy="461773"/>
              </a:xfrm>
              <a:custGeom>
                <a:avLst/>
                <a:gdLst/>
                <a:ahLst/>
                <a:cxnLst/>
                <a:rect l="l" t="t" r="r" b="b"/>
                <a:pathLst>
                  <a:path w="2500748" h="461773">
                    <a:moveTo>
                      <a:pt x="0" y="0"/>
                    </a:moveTo>
                    <a:lnTo>
                      <a:pt x="2500748" y="0"/>
                    </a:lnTo>
                    <a:lnTo>
                      <a:pt x="2500748" y="461773"/>
                    </a:lnTo>
                    <a:lnTo>
                      <a:pt x="0" y="461773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71" name="TextBox 26">
                <a:extLst>
                  <a:ext uri="{FF2B5EF4-FFF2-40B4-BE49-F238E27FC236}">
                    <a16:creationId xmlns:a16="http://schemas.microsoft.com/office/drawing/2014/main" id="{99C399C4-4AC6-AD45-89D2-97B21E3864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00748" cy="490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36"/>
                  </a:lnSpc>
                </a:pPr>
                <a:endParaRPr sz="105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AB2F0971-B99F-0F43-5B42-3E57C7D6F085}"/>
                </a:ext>
              </a:extLst>
            </p:cNvPr>
            <p:cNvSpPr/>
            <p:nvPr/>
          </p:nvSpPr>
          <p:spPr>
            <a:xfrm>
              <a:off x="12177179" y="666226"/>
              <a:ext cx="1734623" cy="1539478"/>
            </a:xfrm>
            <a:custGeom>
              <a:avLst/>
              <a:gdLst/>
              <a:ahLst/>
              <a:cxnLst/>
              <a:rect l="l" t="t" r="r" b="b"/>
              <a:pathLst>
                <a:path w="1734623" h="1539478">
                  <a:moveTo>
                    <a:pt x="0" y="0"/>
                  </a:moveTo>
                  <a:lnTo>
                    <a:pt x="1734623" y="0"/>
                  </a:lnTo>
                  <a:lnTo>
                    <a:pt x="1734623" y="1539478"/>
                  </a:lnTo>
                  <a:lnTo>
                    <a:pt x="0" y="153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id="{2567A68F-4919-F3BA-77B8-EF362F6D8373}"/>
                </a:ext>
              </a:extLst>
            </p:cNvPr>
            <p:cNvSpPr txBox="1"/>
            <p:nvPr/>
          </p:nvSpPr>
          <p:spPr>
            <a:xfrm>
              <a:off x="630676" y="143111"/>
              <a:ext cx="8471979" cy="75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+mj-lt"/>
                  <a:ea typeface="Muli Bold"/>
                  <a:cs typeface="Muli Bold"/>
                  <a:sym typeface="Muli Bold"/>
                </a:rPr>
                <a:t>PLUG &amp; PLAY</a:t>
              </a:r>
            </a:p>
          </p:txBody>
        </p:sp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0BEC0286-21C4-E616-0243-784192C48B2A}"/>
                </a:ext>
              </a:extLst>
            </p:cNvPr>
            <p:cNvSpPr txBox="1"/>
            <p:nvPr/>
          </p:nvSpPr>
          <p:spPr>
            <a:xfrm>
              <a:off x="668447" y="1016930"/>
              <a:ext cx="12089017" cy="1248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+mj-lt"/>
                  <a:ea typeface="Muli Light"/>
                  <a:cs typeface="Muli Light"/>
                  <a:sym typeface="Muli Light"/>
                </a:rPr>
                <a:t>Compact design fits seamlessly into existing clean rooms, with minimal integration. Small footprint, simple set up.</a:t>
              </a:r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9E9D5341-F67E-9FF3-54E2-8C521622C7C5}"/>
              </a:ext>
            </a:extLst>
          </p:cNvPr>
          <p:cNvGrpSpPr/>
          <p:nvPr userDrawn="1"/>
        </p:nvGrpSpPr>
        <p:grpSpPr>
          <a:xfrm>
            <a:off x="4627817" y="2055295"/>
            <a:ext cx="7116040" cy="1395317"/>
            <a:chOff x="0" y="-28575"/>
            <a:chExt cx="2500748" cy="490348"/>
          </a:xfrm>
        </p:grpSpPr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212BB4F-684D-19F9-CFC3-1E31A22E3D1D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DA0575FD-E405-A53D-F692-61611CB976EB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 sz="105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5" name="Freeform 33">
            <a:extLst>
              <a:ext uri="{FF2B5EF4-FFF2-40B4-BE49-F238E27FC236}">
                <a16:creationId xmlns:a16="http://schemas.microsoft.com/office/drawing/2014/main" id="{CC21A2E7-9F74-0523-E036-D8838F0F0947}"/>
              </a:ext>
            </a:extLst>
          </p:cNvPr>
          <p:cNvSpPr/>
          <p:nvPr userDrawn="1"/>
        </p:nvSpPr>
        <p:spPr>
          <a:xfrm>
            <a:off x="10596912" y="2277312"/>
            <a:ext cx="753795" cy="1032596"/>
          </a:xfrm>
          <a:custGeom>
            <a:avLst/>
            <a:gdLst/>
            <a:ahLst/>
            <a:cxnLst/>
            <a:rect l="l" t="t" r="r" b="b"/>
            <a:pathLst>
              <a:path w="1153328" h="1579901">
                <a:moveTo>
                  <a:pt x="0" y="0"/>
                </a:moveTo>
                <a:lnTo>
                  <a:pt x="1153328" y="0"/>
                </a:lnTo>
                <a:lnTo>
                  <a:pt x="1153328" y="1579901"/>
                </a:lnTo>
                <a:lnTo>
                  <a:pt x="0" y="1579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6" name="TextBox 34">
            <a:extLst>
              <a:ext uri="{FF2B5EF4-FFF2-40B4-BE49-F238E27FC236}">
                <a16:creationId xmlns:a16="http://schemas.microsoft.com/office/drawing/2014/main" id="{DD4A3CF5-903B-231C-A355-AB04C591BCEB}"/>
              </a:ext>
            </a:extLst>
          </p:cNvPr>
          <p:cNvSpPr txBox="1"/>
          <p:nvPr userDrawn="1"/>
        </p:nvSpPr>
        <p:spPr>
          <a:xfrm>
            <a:off x="4936966" y="2190307"/>
            <a:ext cx="5714770" cy="37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1400" b="1" dirty="0">
                <a:solidFill>
                  <a:schemeClr val="tx2"/>
                </a:solidFill>
                <a:latin typeface="+mj-lt"/>
                <a:ea typeface="Muli Bold"/>
                <a:cs typeface="Muli Bold"/>
                <a:sym typeface="Muli Bold"/>
              </a:rPr>
              <a:t>MODULAR AND CONFIGURABLE</a:t>
            </a:r>
          </a:p>
        </p:txBody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F7FEF5BD-B675-DF4F-5435-0E4067865094}"/>
              </a:ext>
            </a:extLst>
          </p:cNvPr>
          <p:cNvSpPr txBox="1"/>
          <p:nvPr userDrawn="1"/>
        </p:nvSpPr>
        <p:spPr>
          <a:xfrm>
            <a:off x="4955481" y="2587656"/>
            <a:ext cx="3876099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Different configurations depending on your aseptic processing needs.</a:t>
            </a:r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285AFA60-F3C9-06E9-7B6E-BC3FD5398878}"/>
              </a:ext>
            </a:extLst>
          </p:cNvPr>
          <p:cNvSpPr/>
          <p:nvPr userDrawn="1"/>
        </p:nvSpPr>
        <p:spPr>
          <a:xfrm>
            <a:off x="1498263" y="2901275"/>
            <a:ext cx="2070104" cy="549337"/>
          </a:xfrm>
          <a:custGeom>
            <a:avLst/>
            <a:gdLst/>
            <a:ahLst/>
            <a:cxnLst/>
            <a:rect l="l" t="t" r="r" b="b"/>
            <a:pathLst>
              <a:path w="2185694" h="580011">
                <a:moveTo>
                  <a:pt x="0" y="0"/>
                </a:moveTo>
                <a:lnTo>
                  <a:pt x="2185694" y="0"/>
                </a:lnTo>
                <a:lnTo>
                  <a:pt x="2185694" y="580011"/>
                </a:lnTo>
                <a:lnTo>
                  <a:pt x="0" y="580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444"/>
            </a:stretch>
          </a:blipFill>
        </p:spPr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532DA93D-3EC2-BA50-4B8F-EF65E4F71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360439" y="5892380"/>
            <a:ext cx="1284757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ROBOFIL®</a:t>
            </a:r>
          </a:p>
        </p:txBody>
      </p:sp>
    </p:spTree>
    <p:extLst>
      <p:ext uri="{BB962C8B-B14F-4D97-AF65-F5344CB8AC3E}">
        <p14:creationId xmlns:p14="http://schemas.microsoft.com/office/powerpoint/2010/main" val="724099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boFIL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grpSp>
        <p:nvGrpSpPr>
          <p:cNvPr id="58" name="Group 15">
            <a:extLst>
              <a:ext uri="{FF2B5EF4-FFF2-40B4-BE49-F238E27FC236}">
                <a16:creationId xmlns:a16="http://schemas.microsoft.com/office/drawing/2014/main" id="{2B6FCC41-7A77-B6A8-57EF-CF6958360CF2}"/>
              </a:ext>
            </a:extLst>
          </p:cNvPr>
          <p:cNvGrpSpPr/>
          <p:nvPr userDrawn="1"/>
        </p:nvGrpSpPr>
        <p:grpSpPr>
          <a:xfrm>
            <a:off x="4627817" y="4220254"/>
            <a:ext cx="7116040" cy="1395403"/>
            <a:chOff x="0" y="-28575"/>
            <a:chExt cx="2500748" cy="490378"/>
          </a:xfrm>
        </p:grpSpPr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C636E957-F7A3-3264-2F0D-E251F9CE9E80}"/>
                </a:ext>
              </a:extLst>
            </p:cNvPr>
            <p:cNvSpPr/>
            <p:nvPr/>
          </p:nvSpPr>
          <p:spPr>
            <a:xfrm>
              <a:off x="0" y="0"/>
              <a:ext cx="2500748" cy="461803"/>
            </a:xfrm>
            <a:custGeom>
              <a:avLst/>
              <a:gdLst/>
              <a:ahLst/>
              <a:cxnLst/>
              <a:rect l="l" t="t" r="r" b="b"/>
              <a:pathLst>
                <a:path w="2500748" h="461803">
                  <a:moveTo>
                    <a:pt x="0" y="0"/>
                  </a:moveTo>
                  <a:lnTo>
                    <a:pt x="2500748" y="0"/>
                  </a:lnTo>
                  <a:lnTo>
                    <a:pt x="2500748" y="461803"/>
                  </a:lnTo>
                  <a:lnTo>
                    <a:pt x="0" y="461803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TextBox 17">
              <a:extLst>
                <a:ext uri="{FF2B5EF4-FFF2-40B4-BE49-F238E27FC236}">
                  <a16:creationId xmlns:a16="http://schemas.microsoft.com/office/drawing/2014/main" id="{A897BDA8-CF5A-F207-C018-463AC28B8DB7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78"/>
            </a:xfrm>
            <a:prstGeom prst="rect">
              <a:avLst/>
            </a:prstGeom>
          </p:spPr>
          <p:txBody>
            <a:bodyPr lIns="56556" tIns="56556" rIns="56556" bIns="56556" rtlCol="0" anchor="ctr"/>
            <a:lstStyle/>
            <a:p>
              <a:pPr algn="ctr">
                <a:lnSpc>
                  <a:spcPts val="2536"/>
                </a:lnSpc>
              </a:pPr>
              <a:endParaRPr sz="105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61" name="TextBox 20">
            <a:extLst>
              <a:ext uri="{FF2B5EF4-FFF2-40B4-BE49-F238E27FC236}">
                <a16:creationId xmlns:a16="http://schemas.microsoft.com/office/drawing/2014/main" id="{380F1E70-6CF7-B1E3-F3DB-6A7EDD512D89}"/>
              </a:ext>
            </a:extLst>
          </p:cNvPr>
          <p:cNvSpPr txBox="1"/>
          <p:nvPr userDrawn="1"/>
        </p:nvSpPr>
        <p:spPr>
          <a:xfrm>
            <a:off x="4936965" y="4808492"/>
            <a:ext cx="5363291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Our vision-guided feeder seamlessly handles press/crimp caps and stoppers, eliminating the need for new change parts.</a:t>
            </a: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54EEFF44-A4FC-EE4A-A9A6-C6BC1B46EDFC}"/>
              </a:ext>
            </a:extLst>
          </p:cNvPr>
          <p:cNvSpPr txBox="1"/>
          <p:nvPr userDrawn="1"/>
        </p:nvSpPr>
        <p:spPr>
          <a:xfrm>
            <a:off x="4936966" y="4405838"/>
            <a:ext cx="3979186" cy="37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1400" b="1" dirty="0">
                <a:solidFill>
                  <a:schemeClr val="tx2"/>
                </a:solidFill>
                <a:latin typeface="+mj-lt"/>
                <a:ea typeface="Muli Bold"/>
                <a:cs typeface="Muli Bold"/>
                <a:sym typeface="Muli Bold"/>
              </a:rPr>
              <a:t>VISION PICK AND PLACE </a:t>
            </a:r>
          </a:p>
        </p:txBody>
      </p:sp>
      <p:grpSp>
        <p:nvGrpSpPr>
          <p:cNvPr id="65" name="Group 23">
            <a:extLst>
              <a:ext uri="{FF2B5EF4-FFF2-40B4-BE49-F238E27FC236}">
                <a16:creationId xmlns:a16="http://schemas.microsoft.com/office/drawing/2014/main" id="{2E3416FE-9808-5200-BD76-3C1B7D0A48D8}"/>
              </a:ext>
            </a:extLst>
          </p:cNvPr>
          <p:cNvGrpSpPr/>
          <p:nvPr userDrawn="1"/>
        </p:nvGrpSpPr>
        <p:grpSpPr>
          <a:xfrm>
            <a:off x="4627817" y="1224898"/>
            <a:ext cx="7116040" cy="1314005"/>
            <a:chOff x="0" y="0"/>
            <a:chExt cx="14516990" cy="2680620"/>
          </a:xfrm>
        </p:grpSpPr>
        <p:grpSp>
          <p:nvGrpSpPr>
            <p:cNvPr id="66" name="Group 24">
              <a:extLst>
                <a:ext uri="{FF2B5EF4-FFF2-40B4-BE49-F238E27FC236}">
                  <a16:creationId xmlns:a16="http://schemas.microsoft.com/office/drawing/2014/main" id="{3321DD24-D15D-A671-C4FB-5CC70E8CE124}"/>
                </a:ext>
              </a:extLst>
            </p:cNvPr>
            <p:cNvGrpSpPr/>
            <p:nvPr/>
          </p:nvGrpSpPr>
          <p:grpSpPr>
            <a:xfrm>
              <a:off x="0" y="0"/>
              <a:ext cx="14516990" cy="2680620"/>
              <a:chOff x="0" y="0"/>
              <a:chExt cx="2500748" cy="461773"/>
            </a:xfrm>
          </p:grpSpPr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B1894D05-53F7-E79B-71C2-C97C63662154}"/>
                  </a:ext>
                </a:extLst>
              </p:cNvPr>
              <p:cNvSpPr/>
              <p:nvPr/>
            </p:nvSpPr>
            <p:spPr>
              <a:xfrm>
                <a:off x="0" y="0"/>
                <a:ext cx="2500748" cy="461773"/>
              </a:xfrm>
              <a:custGeom>
                <a:avLst/>
                <a:gdLst/>
                <a:ahLst/>
                <a:cxnLst/>
                <a:rect l="l" t="t" r="r" b="b"/>
                <a:pathLst>
                  <a:path w="2500748" h="461773">
                    <a:moveTo>
                      <a:pt x="0" y="0"/>
                    </a:moveTo>
                    <a:lnTo>
                      <a:pt x="2500748" y="0"/>
                    </a:lnTo>
                    <a:lnTo>
                      <a:pt x="2500748" y="461773"/>
                    </a:lnTo>
                    <a:lnTo>
                      <a:pt x="0" y="461773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</p:sp>
          <p:sp>
            <p:nvSpPr>
              <p:cNvPr id="71" name="TextBox 26">
                <a:extLst>
                  <a:ext uri="{FF2B5EF4-FFF2-40B4-BE49-F238E27FC236}">
                    <a16:creationId xmlns:a16="http://schemas.microsoft.com/office/drawing/2014/main" id="{99C399C4-4AC6-AD45-89D2-97B21E3864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00748" cy="490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36"/>
                  </a:lnSpc>
                </a:pPr>
                <a:endParaRPr sz="105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id="{2567A68F-4919-F3BA-77B8-EF362F6D8373}"/>
                </a:ext>
              </a:extLst>
            </p:cNvPr>
            <p:cNvSpPr txBox="1"/>
            <p:nvPr/>
          </p:nvSpPr>
          <p:spPr>
            <a:xfrm>
              <a:off x="630676" y="143111"/>
              <a:ext cx="8471979" cy="75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Muli Bold"/>
                  <a:ea typeface="Muli Bold"/>
                  <a:cs typeface="Muli Bold"/>
                  <a:sym typeface="Muli Bold"/>
                </a:rPr>
                <a:t>REVOLVING DOOR </a:t>
              </a:r>
            </a:p>
          </p:txBody>
        </p:sp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0BEC0286-21C4-E616-0243-784192C48B2A}"/>
                </a:ext>
              </a:extLst>
            </p:cNvPr>
            <p:cNvSpPr txBox="1"/>
            <p:nvPr/>
          </p:nvSpPr>
          <p:spPr>
            <a:xfrm>
              <a:off x="668449" y="1016930"/>
              <a:ext cx="9768912" cy="1422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1400" dirty="0">
                  <a:solidFill>
                    <a:schemeClr val="tx2"/>
                  </a:solidFill>
                  <a:latin typeface="Muli Light"/>
                  <a:ea typeface="Muli Light"/>
                  <a:cs typeface="Muli Light"/>
                  <a:sym typeface="Muli Light"/>
                </a:rPr>
                <a:t>Simultaneous loading and unloading of RTU tubs to increase throughput and minimise downtime.</a:t>
              </a:r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9E9D5341-F67E-9FF3-54E2-8C521622C7C5}"/>
              </a:ext>
            </a:extLst>
          </p:cNvPr>
          <p:cNvGrpSpPr/>
          <p:nvPr userDrawn="1"/>
        </p:nvGrpSpPr>
        <p:grpSpPr>
          <a:xfrm>
            <a:off x="4627817" y="2682135"/>
            <a:ext cx="7116040" cy="1395317"/>
            <a:chOff x="0" y="-28575"/>
            <a:chExt cx="2500748" cy="490348"/>
          </a:xfrm>
        </p:grpSpPr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212BB4F-684D-19F9-CFC3-1E31A22E3D1D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DA0575FD-E405-A53D-F692-61611CB976EB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 sz="105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5" name="Freeform 33">
            <a:extLst>
              <a:ext uri="{FF2B5EF4-FFF2-40B4-BE49-F238E27FC236}">
                <a16:creationId xmlns:a16="http://schemas.microsoft.com/office/drawing/2014/main" id="{CC21A2E7-9F74-0523-E036-D8838F0F0947}"/>
              </a:ext>
            </a:extLst>
          </p:cNvPr>
          <p:cNvSpPr/>
          <p:nvPr userDrawn="1"/>
        </p:nvSpPr>
        <p:spPr>
          <a:xfrm>
            <a:off x="10622312" y="2904152"/>
            <a:ext cx="753795" cy="1032596"/>
          </a:xfrm>
          <a:custGeom>
            <a:avLst/>
            <a:gdLst/>
            <a:ahLst/>
            <a:cxnLst/>
            <a:rect l="l" t="t" r="r" b="b"/>
            <a:pathLst>
              <a:path w="1153328" h="1579901">
                <a:moveTo>
                  <a:pt x="0" y="0"/>
                </a:moveTo>
                <a:lnTo>
                  <a:pt x="1153328" y="0"/>
                </a:lnTo>
                <a:lnTo>
                  <a:pt x="1153328" y="1579901"/>
                </a:lnTo>
                <a:lnTo>
                  <a:pt x="0" y="157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6" name="TextBox 34">
            <a:extLst>
              <a:ext uri="{FF2B5EF4-FFF2-40B4-BE49-F238E27FC236}">
                <a16:creationId xmlns:a16="http://schemas.microsoft.com/office/drawing/2014/main" id="{DD4A3CF5-903B-231C-A355-AB04C591BCEB}"/>
              </a:ext>
            </a:extLst>
          </p:cNvPr>
          <p:cNvSpPr txBox="1"/>
          <p:nvPr userDrawn="1"/>
        </p:nvSpPr>
        <p:spPr>
          <a:xfrm>
            <a:off x="4936966" y="2829847"/>
            <a:ext cx="5714770" cy="80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2"/>
                </a:solidFill>
                <a:latin typeface="Muli Bold"/>
                <a:ea typeface="Muli Bold"/>
                <a:cs typeface="Muli Bold"/>
                <a:sym typeface="Muli Bold"/>
              </a:rPr>
              <a:t>AGAR AUTO EXCHANGE PLATE</a:t>
            </a:r>
          </a:p>
          <a:p>
            <a:pPr algn="l">
              <a:lnSpc>
                <a:spcPts val="3359"/>
              </a:lnSpc>
            </a:pPr>
            <a:endParaRPr lang="en-US" sz="1400" b="1" dirty="0">
              <a:solidFill>
                <a:schemeClr val="tx2"/>
              </a:solidFill>
              <a:latin typeface="+mj-lt"/>
              <a:ea typeface="Muli Bold"/>
              <a:cs typeface="Muli Bold"/>
              <a:sym typeface="Muli Bold"/>
            </a:endParaRPr>
          </a:p>
        </p:txBody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F7FEF5BD-B675-DF4F-5435-0E4067865094}"/>
              </a:ext>
            </a:extLst>
          </p:cNvPr>
          <p:cNvSpPr txBox="1"/>
          <p:nvPr userDrawn="1"/>
        </p:nvSpPr>
        <p:spPr>
          <a:xfrm>
            <a:off x="4955481" y="3227196"/>
            <a:ext cx="4788594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Eliminate routine interventions with 24 hours run time for settle plate and active air sampling locations.</a:t>
            </a:r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285AFA60-F3C9-06E9-7B6E-BC3FD5398878}"/>
              </a:ext>
            </a:extLst>
          </p:cNvPr>
          <p:cNvSpPr/>
          <p:nvPr userDrawn="1"/>
        </p:nvSpPr>
        <p:spPr>
          <a:xfrm>
            <a:off x="1513404" y="3125389"/>
            <a:ext cx="2070104" cy="549337"/>
          </a:xfrm>
          <a:custGeom>
            <a:avLst/>
            <a:gdLst/>
            <a:ahLst/>
            <a:cxnLst/>
            <a:rect l="l" t="t" r="r" b="b"/>
            <a:pathLst>
              <a:path w="2185694" h="580011">
                <a:moveTo>
                  <a:pt x="0" y="0"/>
                </a:moveTo>
                <a:lnTo>
                  <a:pt x="2185694" y="0"/>
                </a:lnTo>
                <a:lnTo>
                  <a:pt x="2185694" y="580011"/>
                </a:lnTo>
                <a:lnTo>
                  <a:pt x="0" y="580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444"/>
            </a:stretch>
          </a:blipFill>
        </p:spPr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532DA93D-3EC2-BA50-4B8F-EF65E4F7127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 rot="16200000">
            <a:off x="-360439" y="5892380"/>
            <a:ext cx="1284757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ROBOFIL®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52C9EF25-E079-608B-CA62-313B9B184394}"/>
              </a:ext>
            </a:extLst>
          </p:cNvPr>
          <p:cNvSpPr/>
          <p:nvPr userDrawn="1"/>
        </p:nvSpPr>
        <p:spPr>
          <a:xfrm>
            <a:off x="10372190" y="1388116"/>
            <a:ext cx="1155502" cy="1006731"/>
          </a:xfrm>
          <a:custGeom>
            <a:avLst/>
            <a:gdLst/>
            <a:ahLst/>
            <a:cxnLst/>
            <a:rect l="l" t="t" r="r" b="b"/>
            <a:pathLst>
              <a:path w="1918208" h="1671239">
                <a:moveTo>
                  <a:pt x="0" y="0"/>
                </a:moveTo>
                <a:lnTo>
                  <a:pt x="1918209" y="0"/>
                </a:lnTo>
                <a:lnTo>
                  <a:pt x="1918209" y="1671239"/>
                </a:lnTo>
                <a:lnTo>
                  <a:pt x="0" y="167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AAB9A13A-191E-BD74-58E2-FC2E09FE09B6}"/>
              </a:ext>
            </a:extLst>
          </p:cNvPr>
          <p:cNvSpPr/>
          <p:nvPr userDrawn="1"/>
        </p:nvSpPr>
        <p:spPr>
          <a:xfrm>
            <a:off x="10542215" y="4516181"/>
            <a:ext cx="967660" cy="928835"/>
          </a:xfrm>
          <a:custGeom>
            <a:avLst/>
            <a:gdLst/>
            <a:ahLst/>
            <a:cxnLst/>
            <a:rect l="l" t="t" r="r" b="b"/>
            <a:pathLst>
              <a:path w="1525791" h="1525791">
                <a:moveTo>
                  <a:pt x="0" y="0"/>
                </a:moveTo>
                <a:lnTo>
                  <a:pt x="1525791" y="0"/>
                </a:lnTo>
                <a:lnTo>
                  <a:pt x="1525791" y="1525791"/>
                </a:lnTo>
                <a:lnTo>
                  <a:pt x="0" y="1525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0B5F60-EE7F-01FF-5D14-40CAB0E60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940" y="427458"/>
            <a:ext cx="1509231" cy="590252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324975" y="634977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74842C7-2F76-0687-D95B-112FA2983E9E}"/>
              </a:ext>
            </a:extLst>
          </p:cNvPr>
          <p:cNvSpPr txBox="1"/>
          <p:nvPr userDrawn="1"/>
        </p:nvSpPr>
        <p:spPr>
          <a:xfrm>
            <a:off x="1038034" y="878445"/>
            <a:ext cx="2078542" cy="373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Cryovial Filling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F5A58-AE55-DCEA-964F-1E83F91D1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5477" r="29167"/>
          <a:stretch>
            <a:fillRect/>
          </a:stretch>
        </p:blipFill>
        <p:spPr>
          <a:xfrm>
            <a:off x="3276600" y="279400"/>
            <a:ext cx="5295900" cy="6578600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8391524" y="5495924"/>
            <a:ext cx="3000375" cy="9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Enhance cell viability and maximise yield through </a:t>
            </a:r>
            <a:r>
              <a:rPr lang="en-US" sz="1400" b="1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automated cryovial filling and handling.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934B3-AD01-1F4D-57E5-C583E88837CA}"/>
              </a:ext>
            </a:extLst>
          </p:cNvPr>
          <p:cNvSpPr txBox="1"/>
          <p:nvPr userDrawn="1"/>
        </p:nvSpPr>
        <p:spPr>
          <a:xfrm rot="16200000">
            <a:off x="-407671" y="5830205"/>
            <a:ext cx="137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CRYOFIL®</a:t>
            </a:r>
          </a:p>
        </p:txBody>
      </p:sp>
    </p:spTree>
    <p:extLst>
      <p:ext uri="{BB962C8B-B14F-4D97-AF65-F5344CB8AC3E}">
        <p14:creationId xmlns:p14="http://schemas.microsoft.com/office/powerpoint/2010/main" val="331288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 flipH="1">
            <a:off x="2314575" y="0"/>
            <a:ext cx="9877424" cy="6858000"/>
            <a:chOff x="0" y="0"/>
            <a:chExt cx="624571" cy="3479800"/>
          </a:xfrm>
          <a:solidFill>
            <a:schemeClr val="accent3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FFB86F3-441D-F194-7530-FFF0CBB08D77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INTRODUCTION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0BCD0EB-89CA-4BBA-3439-971FC75F331A}"/>
              </a:ext>
            </a:extLst>
          </p:cNvPr>
          <p:cNvSpPr/>
          <p:nvPr userDrawn="1"/>
        </p:nvSpPr>
        <p:spPr>
          <a:xfrm>
            <a:off x="687667" y="565292"/>
            <a:ext cx="882054" cy="682526"/>
          </a:xfrm>
          <a:custGeom>
            <a:avLst/>
            <a:gdLst/>
            <a:ahLst/>
            <a:cxnLst/>
            <a:rect l="l" t="t" r="r" b="b"/>
            <a:pathLst>
              <a:path w="1381167" h="1068737">
                <a:moveTo>
                  <a:pt x="0" y="0"/>
                </a:moveTo>
                <a:lnTo>
                  <a:pt x="1381167" y="0"/>
                </a:lnTo>
                <a:lnTo>
                  <a:pt x="1381167" y="1068737"/>
                </a:lnTo>
                <a:lnTo>
                  <a:pt x="0" y="1068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293D3A2F-23B7-FE11-0353-DC2AEBAF48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2849" y="3886828"/>
            <a:ext cx="5095875" cy="7740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3P innovation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EEBB748-A583-C625-83E3-D3D344609289}"/>
              </a:ext>
            </a:extLst>
          </p:cNvPr>
          <p:cNvSpPr/>
          <p:nvPr userDrawn="1"/>
        </p:nvSpPr>
        <p:spPr>
          <a:xfrm>
            <a:off x="10039349" y="565292"/>
            <a:ext cx="1617385" cy="452418"/>
          </a:xfrm>
          <a:custGeom>
            <a:avLst/>
            <a:gdLst/>
            <a:ahLst/>
            <a:cxnLst/>
            <a:rect l="l" t="t" r="r" b="b"/>
            <a:pathLst>
              <a:path w="3090554" h="864496">
                <a:moveTo>
                  <a:pt x="0" y="0"/>
                </a:moveTo>
                <a:lnTo>
                  <a:pt x="3090554" y="0"/>
                </a:lnTo>
                <a:lnTo>
                  <a:pt x="3090554" y="864496"/>
                </a:lnTo>
                <a:lnTo>
                  <a:pt x="0" y="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553"/>
            </a:stretch>
          </a:blipFill>
        </p:spPr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860F311-1AF1-64DC-94FE-AA5D89A3B9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2849" y="4841038"/>
            <a:ext cx="6419851" cy="3443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Smart engineering. Innovation beyond automation.</a:t>
            </a:r>
          </a:p>
        </p:txBody>
      </p:sp>
    </p:spTree>
    <p:extLst>
      <p:ext uri="{BB962C8B-B14F-4D97-AF65-F5344CB8AC3E}">
        <p14:creationId xmlns:p14="http://schemas.microsoft.com/office/powerpoint/2010/main" val="372722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boFIL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grpSp>
        <p:nvGrpSpPr>
          <p:cNvPr id="58" name="Group 15">
            <a:extLst>
              <a:ext uri="{FF2B5EF4-FFF2-40B4-BE49-F238E27FC236}">
                <a16:creationId xmlns:a16="http://schemas.microsoft.com/office/drawing/2014/main" id="{2B6FCC41-7A77-B6A8-57EF-CF6958360CF2}"/>
              </a:ext>
            </a:extLst>
          </p:cNvPr>
          <p:cNvGrpSpPr/>
          <p:nvPr userDrawn="1"/>
        </p:nvGrpSpPr>
        <p:grpSpPr>
          <a:xfrm>
            <a:off x="4627817" y="4220254"/>
            <a:ext cx="7116040" cy="1395403"/>
            <a:chOff x="0" y="-28575"/>
            <a:chExt cx="2500748" cy="490378"/>
          </a:xfrm>
        </p:grpSpPr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C636E957-F7A3-3264-2F0D-E251F9CE9E80}"/>
                </a:ext>
              </a:extLst>
            </p:cNvPr>
            <p:cNvSpPr/>
            <p:nvPr/>
          </p:nvSpPr>
          <p:spPr>
            <a:xfrm>
              <a:off x="0" y="0"/>
              <a:ext cx="2500748" cy="461803"/>
            </a:xfrm>
            <a:custGeom>
              <a:avLst/>
              <a:gdLst/>
              <a:ahLst/>
              <a:cxnLst/>
              <a:rect l="l" t="t" r="r" b="b"/>
              <a:pathLst>
                <a:path w="2500748" h="461803">
                  <a:moveTo>
                    <a:pt x="0" y="0"/>
                  </a:moveTo>
                  <a:lnTo>
                    <a:pt x="2500748" y="0"/>
                  </a:lnTo>
                  <a:lnTo>
                    <a:pt x="2500748" y="461803"/>
                  </a:lnTo>
                  <a:lnTo>
                    <a:pt x="0" y="461803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TextBox 17">
              <a:extLst>
                <a:ext uri="{FF2B5EF4-FFF2-40B4-BE49-F238E27FC236}">
                  <a16:creationId xmlns:a16="http://schemas.microsoft.com/office/drawing/2014/main" id="{A897BDA8-CF5A-F207-C018-463AC28B8DB7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78"/>
            </a:xfrm>
            <a:prstGeom prst="rect">
              <a:avLst/>
            </a:prstGeom>
          </p:spPr>
          <p:txBody>
            <a:bodyPr lIns="56556" tIns="56556" rIns="56556" bIns="56556" rtlCol="0" anchor="ctr"/>
            <a:lstStyle/>
            <a:p>
              <a:pPr algn="ctr">
                <a:lnSpc>
                  <a:spcPts val="2536"/>
                </a:lnSpc>
              </a:pPr>
              <a:endParaRPr sz="105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61" name="TextBox 20">
            <a:extLst>
              <a:ext uri="{FF2B5EF4-FFF2-40B4-BE49-F238E27FC236}">
                <a16:creationId xmlns:a16="http://schemas.microsoft.com/office/drawing/2014/main" id="{380F1E70-6CF7-B1E3-F3DB-6A7EDD512D89}"/>
              </a:ext>
            </a:extLst>
          </p:cNvPr>
          <p:cNvSpPr txBox="1"/>
          <p:nvPr userDrawn="1"/>
        </p:nvSpPr>
        <p:spPr>
          <a:xfrm>
            <a:off x="4936965" y="4808492"/>
            <a:ext cx="5363291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Our vision-guided feeder seamlessly handles press/crimp caps and stoppers, eliminating the need for new change parts.</a:t>
            </a: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54EEFF44-A4FC-EE4A-A9A6-C6BC1B46EDFC}"/>
              </a:ext>
            </a:extLst>
          </p:cNvPr>
          <p:cNvSpPr txBox="1"/>
          <p:nvPr userDrawn="1"/>
        </p:nvSpPr>
        <p:spPr>
          <a:xfrm>
            <a:off x="4936966" y="4405838"/>
            <a:ext cx="3979186" cy="37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1400" b="1" dirty="0">
                <a:solidFill>
                  <a:schemeClr val="tx2"/>
                </a:solidFill>
                <a:latin typeface="+mj-lt"/>
                <a:ea typeface="Muli Bold"/>
                <a:cs typeface="Muli Bold"/>
                <a:sym typeface="Muli Bold"/>
              </a:rPr>
              <a:t>VISION PICK AND PLACE </a:t>
            </a:r>
          </a:p>
        </p:txBody>
      </p:sp>
      <p:grpSp>
        <p:nvGrpSpPr>
          <p:cNvPr id="65" name="Group 23">
            <a:extLst>
              <a:ext uri="{FF2B5EF4-FFF2-40B4-BE49-F238E27FC236}">
                <a16:creationId xmlns:a16="http://schemas.microsoft.com/office/drawing/2014/main" id="{2E3416FE-9808-5200-BD76-3C1B7D0A48D8}"/>
              </a:ext>
            </a:extLst>
          </p:cNvPr>
          <p:cNvGrpSpPr/>
          <p:nvPr userDrawn="1"/>
        </p:nvGrpSpPr>
        <p:grpSpPr>
          <a:xfrm>
            <a:off x="4627817" y="1224898"/>
            <a:ext cx="7116040" cy="1314005"/>
            <a:chOff x="0" y="0"/>
            <a:chExt cx="14516990" cy="2680620"/>
          </a:xfrm>
        </p:grpSpPr>
        <p:grpSp>
          <p:nvGrpSpPr>
            <p:cNvPr id="66" name="Group 24">
              <a:extLst>
                <a:ext uri="{FF2B5EF4-FFF2-40B4-BE49-F238E27FC236}">
                  <a16:creationId xmlns:a16="http://schemas.microsoft.com/office/drawing/2014/main" id="{3321DD24-D15D-A671-C4FB-5CC70E8CE124}"/>
                </a:ext>
              </a:extLst>
            </p:cNvPr>
            <p:cNvGrpSpPr/>
            <p:nvPr/>
          </p:nvGrpSpPr>
          <p:grpSpPr>
            <a:xfrm>
              <a:off x="0" y="0"/>
              <a:ext cx="14516990" cy="2680620"/>
              <a:chOff x="0" y="0"/>
              <a:chExt cx="2500748" cy="461773"/>
            </a:xfrm>
          </p:grpSpPr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B1894D05-53F7-E79B-71C2-C97C63662154}"/>
                  </a:ext>
                </a:extLst>
              </p:cNvPr>
              <p:cNvSpPr/>
              <p:nvPr/>
            </p:nvSpPr>
            <p:spPr>
              <a:xfrm>
                <a:off x="0" y="0"/>
                <a:ext cx="2500748" cy="461773"/>
              </a:xfrm>
              <a:custGeom>
                <a:avLst/>
                <a:gdLst/>
                <a:ahLst/>
                <a:cxnLst/>
                <a:rect l="l" t="t" r="r" b="b"/>
                <a:pathLst>
                  <a:path w="2500748" h="461773">
                    <a:moveTo>
                      <a:pt x="0" y="0"/>
                    </a:moveTo>
                    <a:lnTo>
                      <a:pt x="2500748" y="0"/>
                    </a:lnTo>
                    <a:lnTo>
                      <a:pt x="2500748" y="461773"/>
                    </a:lnTo>
                    <a:lnTo>
                      <a:pt x="0" y="461773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TextBox 26">
                <a:extLst>
                  <a:ext uri="{FF2B5EF4-FFF2-40B4-BE49-F238E27FC236}">
                    <a16:creationId xmlns:a16="http://schemas.microsoft.com/office/drawing/2014/main" id="{99C399C4-4AC6-AD45-89D2-97B21E3864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00748" cy="490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36"/>
                  </a:lnSpc>
                </a:pPr>
                <a:endParaRPr sz="105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id="{2567A68F-4919-F3BA-77B8-EF362F6D8373}"/>
                </a:ext>
              </a:extLst>
            </p:cNvPr>
            <p:cNvSpPr txBox="1"/>
            <p:nvPr/>
          </p:nvSpPr>
          <p:spPr>
            <a:xfrm>
              <a:off x="630676" y="143111"/>
              <a:ext cx="8471979" cy="75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Muli Bold"/>
                  <a:ea typeface="Muli Bold"/>
                  <a:cs typeface="Muli Bold"/>
                  <a:sym typeface="Muli Bold"/>
                </a:rPr>
                <a:t>MULTI-FORMAT FLEXIBILITY</a:t>
              </a:r>
            </a:p>
          </p:txBody>
        </p:sp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0BEC0286-21C4-E616-0243-784192C48B2A}"/>
                </a:ext>
              </a:extLst>
            </p:cNvPr>
            <p:cNvSpPr txBox="1"/>
            <p:nvPr/>
          </p:nvSpPr>
          <p:spPr>
            <a:xfrm>
              <a:off x="668447" y="1016930"/>
              <a:ext cx="11174447" cy="1416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1400" dirty="0">
                  <a:solidFill>
                    <a:schemeClr val="tx2"/>
                  </a:solidFill>
                  <a:latin typeface="Muli Light"/>
                  <a:ea typeface="Muli Light"/>
                  <a:cs typeface="Muli Light"/>
                  <a:sym typeface="Muli Light"/>
                </a:rPr>
                <a:t>Process multiple cryovial types seamlessly on the same platform, thanks to a modular design with quick-swap change parts. </a:t>
              </a:r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9E9D5341-F67E-9FF3-54E2-8C521622C7C5}"/>
              </a:ext>
            </a:extLst>
          </p:cNvPr>
          <p:cNvGrpSpPr/>
          <p:nvPr userDrawn="1"/>
        </p:nvGrpSpPr>
        <p:grpSpPr>
          <a:xfrm>
            <a:off x="4627817" y="2682135"/>
            <a:ext cx="7116040" cy="1395317"/>
            <a:chOff x="0" y="-28575"/>
            <a:chExt cx="2500748" cy="490348"/>
          </a:xfrm>
        </p:grpSpPr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212BB4F-684D-19F9-CFC3-1E31A22E3D1D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DA0575FD-E405-A53D-F692-61611CB976EB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 sz="105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5" name="Freeform 33">
            <a:extLst>
              <a:ext uri="{FF2B5EF4-FFF2-40B4-BE49-F238E27FC236}">
                <a16:creationId xmlns:a16="http://schemas.microsoft.com/office/drawing/2014/main" id="{CC21A2E7-9F74-0523-E036-D8838F0F0947}"/>
              </a:ext>
            </a:extLst>
          </p:cNvPr>
          <p:cNvSpPr/>
          <p:nvPr userDrawn="1"/>
        </p:nvSpPr>
        <p:spPr>
          <a:xfrm>
            <a:off x="10596912" y="2904152"/>
            <a:ext cx="753795" cy="1032596"/>
          </a:xfrm>
          <a:custGeom>
            <a:avLst/>
            <a:gdLst/>
            <a:ahLst/>
            <a:cxnLst/>
            <a:rect l="l" t="t" r="r" b="b"/>
            <a:pathLst>
              <a:path w="1153328" h="1579901">
                <a:moveTo>
                  <a:pt x="0" y="0"/>
                </a:moveTo>
                <a:lnTo>
                  <a:pt x="1153328" y="0"/>
                </a:lnTo>
                <a:lnTo>
                  <a:pt x="1153328" y="1579901"/>
                </a:lnTo>
                <a:lnTo>
                  <a:pt x="0" y="157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6" name="TextBox 34">
            <a:extLst>
              <a:ext uri="{FF2B5EF4-FFF2-40B4-BE49-F238E27FC236}">
                <a16:creationId xmlns:a16="http://schemas.microsoft.com/office/drawing/2014/main" id="{DD4A3CF5-903B-231C-A355-AB04C591BCEB}"/>
              </a:ext>
            </a:extLst>
          </p:cNvPr>
          <p:cNvSpPr txBox="1"/>
          <p:nvPr userDrawn="1"/>
        </p:nvSpPr>
        <p:spPr>
          <a:xfrm>
            <a:off x="4936966" y="2817147"/>
            <a:ext cx="5714770" cy="80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2"/>
                </a:solidFill>
                <a:latin typeface="Muli Bold"/>
                <a:ea typeface="Muli Bold"/>
                <a:cs typeface="Muli Bold"/>
                <a:sym typeface="Muli Bold"/>
              </a:rPr>
              <a:t>AGAR AUTO EXCHANGE PLATE</a:t>
            </a:r>
          </a:p>
          <a:p>
            <a:pPr algn="l">
              <a:lnSpc>
                <a:spcPts val="3359"/>
              </a:lnSpc>
            </a:pPr>
            <a:endParaRPr lang="en-US" sz="1400" b="1" dirty="0">
              <a:solidFill>
                <a:schemeClr val="tx2"/>
              </a:solidFill>
              <a:latin typeface="+mj-lt"/>
              <a:ea typeface="Muli Bold"/>
              <a:cs typeface="Muli Bold"/>
              <a:sym typeface="Muli Bold"/>
            </a:endParaRPr>
          </a:p>
        </p:txBody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F7FEF5BD-B675-DF4F-5435-0E4067865094}"/>
              </a:ext>
            </a:extLst>
          </p:cNvPr>
          <p:cNvSpPr txBox="1"/>
          <p:nvPr userDrawn="1"/>
        </p:nvSpPr>
        <p:spPr>
          <a:xfrm>
            <a:off x="4955481" y="3214496"/>
            <a:ext cx="4788594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Eliminate routine interventions with 24 hours run time for settle plate and active air sampling locations.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52C9EF25-E079-608B-CA62-313B9B184394}"/>
              </a:ext>
            </a:extLst>
          </p:cNvPr>
          <p:cNvSpPr/>
          <p:nvPr userDrawn="1"/>
        </p:nvSpPr>
        <p:spPr>
          <a:xfrm>
            <a:off x="10542214" y="1504950"/>
            <a:ext cx="985477" cy="889897"/>
          </a:xfrm>
          <a:custGeom>
            <a:avLst/>
            <a:gdLst/>
            <a:ahLst/>
            <a:cxnLst/>
            <a:rect l="l" t="t" r="r" b="b"/>
            <a:pathLst>
              <a:path w="1918208" h="1671239">
                <a:moveTo>
                  <a:pt x="0" y="0"/>
                </a:moveTo>
                <a:lnTo>
                  <a:pt x="1918209" y="0"/>
                </a:lnTo>
                <a:lnTo>
                  <a:pt x="1918209" y="1671239"/>
                </a:lnTo>
                <a:lnTo>
                  <a:pt x="0" y="1671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AAB9A13A-191E-BD74-58E2-FC2E09FE09B6}"/>
              </a:ext>
            </a:extLst>
          </p:cNvPr>
          <p:cNvSpPr/>
          <p:nvPr userDrawn="1"/>
        </p:nvSpPr>
        <p:spPr>
          <a:xfrm>
            <a:off x="10542215" y="4547931"/>
            <a:ext cx="967660" cy="928835"/>
          </a:xfrm>
          <a:custGeom>
            <a:avLst/>
            <a:gdLst/>
            <a:ahLst/>
            <a:cxnLst/>
            <a:rect l="l" t="t" r="r" b="b"/>
            <a:pathLst>
              <a:path w="1525791" h="1525791">
                <a:moveTo>
                  <a:pt x="0" y="0"/>
                </a:moveTo>
                <a:lnTo>
                  <a:pt x="1525791" y="0"/>
                </a:lnTo>
                <a:lnTo>
                  <a:pt x="1525791" y="1525791"/>
                </a:lnTo>
                <a:lnTo>
                  <a:pt x="0" y="152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314DD-EB63-7BE9-73AC-DA979583FB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62190" y="2963820"/>
            <a:ext cx="1800465" cy="7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97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ry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324975" y="634977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9324975" y="5668121"/>
            <a:ext cx="2181224" cy="608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Automate your aseptic Liquid Fill-Finish process.</a:t>
            </a:r>
            <a:endParaRPr lang="en-US" sz="1400" b="1" dirty="0">
              <a:solidFill>
                <a:schemeClr val="tx2"/>
              </a:solidFill>
              <a:latin typeface="+mj-lt"/>
              <a:ea typeface="Muli Light"/>
              <a:cs typeface="Muli Light"/>
              <a:sym typeface="Muli 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EC59E2-F72B-9E9B-FE8F-79EE94A66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11762" r="16639" b="6460"/>
          <a:stretch>
            <a:fillRect/>
          </a:stretch>
        </p:blipFill>
        <p:spPr>
          <a:xfrm>
            <a:off x="4171950" y="634977"/>
            <a:ext cx="4587280" cy="5871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E2E72C-4869-FFB9-652C-69C1DEE4C192}"/>
              </a:ext>
            </a:extLst>
          </p:cNvPr>
          <p:cNvSpPr txBox="1"/>
          <p:nvPr userDrawn="1"/>
        </p:nvSpPr>
        <p:spPr>
          <a:xfrm rot="16200000">
            <a:off x="-1017663" y="5220212"/>
            <a:ext cx="2599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LIQUID FILL-FINISH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5811DAFD-9704-1018-6B8B-A9B872C9349E}"/>
              </a:ext>
            </a:extLst>
          </p:cNvPr>
          <p:cNvSpPr txBox="1"/>
          <p:nvPr userDrawn="1"/>
        </p:nvSpPr>
        <p:spPr>
          <a:xfrm>
            <a:off x="1152334" y="634977"/>
            <a:ext cx="1768666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D7F90"/>
                </a:solidFill>
                <a:latin typeface="+mj-lt"/>
                <a:ea typeface="Muli Light"/>
                <a:cs typeface="Muli Light"/>
                <a:sym typeface="Muli Light"/>
              </a:rPr>
              <a:t>LIQUID FILL-FINISH</a:t>
            </a:r>
            <a:endParaRPr lang="en-US" sz="1800" b="1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Benchtop platform</a:t>
            </a:r>
          </a:p>
        </p:txBody>
      </p:sp>
    </p:spTree>
    <p:extLst>
      <p:ext uri="{BB962C8B-B14F-4D97-AF65-F5344CB8AC3E}">
        <p14:creationId xmlns:p14="http://schemas.microsoft.com/office/powerpoint/2010/main" val="65957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ry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439275" y="631258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74842C7-2F76-0687-D95B-112FA2983E9E}"/>
              </a:ext>
            </a:extLst>
          </p:cNvPr>
          <p:cNvSpPr txBox="1"/>
          <p:nvPr userDrawn="1"/>
        </p:nvSpPr>
        <p:spPr>
          <a:xfrm>
            <a:off x="1152334" y="634977"/>
            <a:ext cx="3019616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D7F90"/>
                </a:solidFill>
                <a:latin typeface="+mj-lt"/>
                <a:ea typeface="Muli Light"/>
                <a:cs typeface="Muli Light"/>
                <a:sym typeface="Muli Light"/>
              </a:rPr>
              <a:t>ROTARY CRIMPER</a:t>
            </a:r>
            <a:endParaRPr lang="en-US" sz="1800" b="1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Benchtop platform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9210676" y="5476874"/>
            <a:ext cx="2295524" cy="9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Ultra-compact, fully configurable, aseptic crimping platform</a:t>
            </a:r>
            <a:endParaRPr lang="en-US" sz="1400" b="1" dirty="0">
              <a:solidFill>
                <a:schemeClr val="tx2"/>
              </a:solidFill>
              <a:latin typeface="+mj-lt"/>
              <a:ea typeface="Muli Light"/>
              <a:cs typeface="Muli Light"/>
              <a:sym typeface="Mul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EA535-D7A0-4A22-1C4E-CFE8B8ECF1EB}"/>
              </a:ext>
            </a:extLst>
          </p:cNvPr>
          <p:cNvSpPr txBox="1"/>
          <p:nvPr userDrawn="1"/>
        </p:nvSpPr>
        <p:spPr>
          <a:xfrm rot="16200000">
            <a:off x="-889075" y="5348799"/>
            <a:ext cx="234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ROTARY CRIMPER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C533A-6154-DDA1-32B1-DF7735CF6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26298"/>
          <a:stretch>
            <a:fillRect/>
          </a:stretch>
        </p:blipFill>
        <p:spPr>
          <a:xfrm>
            <a:off x="4048125" y="631258"/>
            <a:ext cx="4507130" cy="58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0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ry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324975" y="634977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8663941" y="5495924"/>
            <a:ext cx="2727959" cy="9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World's fastest gravimetric powder micro-dosing technology.</a:t>
            </a:r>
            <a:endParaRPr lang="en-US" sz="1400" b="1" dirty="0">
              <a:solidFill>
                <a:schemeClr val="tx2"/>
              </a:solidFill>
              <a:latin typeface="+mj-lt"/>
              <a:ea typeface="Muli Light"/>
              <a:cs typeface="Muli Light"/>
              <a:sym typeface="Mul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D90CB-9208-D957-40D8-FAC7EABD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0" r="34247" b="12051"/>
          <a:stretch>
            <a:fillRect/>
          </a:stretch>
        </p:blipFill>
        <p:spPr>
          <a:xfrm>
            <a:off x="4706611" y="783304"/>
            <a:ext cx="3399821" cy="5558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361D70-065C-539D-92C6-B001BAA88450}"/>
              </a:ext>
            </a:extLst>
          </p:cNvPr>
          <p:cNvSpPr txBox="1"/>
          <p:nvPr userDrawn="1"/>
        </p:nvSpPr>
        <p:spPr>
          <a:xfrm rot="16200000">
            <a:off x="-696671" y="5541204"/>
            <a:ext cx="1957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FILL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WEIGHT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372C253-CF6E-3569-4FC9-602A20AC0E0E}"/>
              </a:ext>
            </a:extLst>
          </p:cNvPr>
          <p:cNvSpPr txBox="1"/>
          <p:nvPr userDrawn="1"/>
        </p:nvSpPr>
        <p:spPr>
          <a:xfrm>
            <a:off x="1152334" y="634977"/>
            <a:ext cx="3019616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D7F90"/>
                </a:solidFill>
                <a:latin typeface="+mj-lt"/>
                <a:ea typeface="Muli Light"/>
                <a:cs typeface="Muli Light"/>
                <a:sym typeface="Muli Light"/>
              </a:rPr>
              <a:t>FILL2WEIGHT</a:t>
            </a:r>
            <a:endParaRPr lang="en-US" sz="1800" b="1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Gravimetric Powder Filler</a:t>
            </a:r>
          </a:p>
        </p:txBody>
      </p:sp>
    </p:spTree>
    <p:extLst>
      <p:ext uri="{BB962C8B-B14F-4D97-AF65-F5344CB8AC3E}">
        <p14:creationId xmlns:p14="http://schemas.microsoft.com/office/powerpoint/2010/main" val="1049524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ression Filler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439275" y="631258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74842C7-2F76-0687-D95B-112FA2983E9E}"/>
              </a:ext>
            </a:extLst>
          </p:cNvPr>
          <p:cNvSpPr txBox="1"/>
          <p:nvPr userDrawn="1"/>
        </p:nvSpPr>
        <p:spPr>
          <a:xfrm>
            <a:off x="1152334" y="634977"/>
            <a:ext cx="3019616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D7F90"/>
                </a:solidFill>
                <a:latin typeface="+mj-lt"/>
                <a:ea typeface="Muli Light"/>
                <a:cs typeface="Muli Light"/>
                <a:sym typeface="Muli Light"/>
              </a:rPr>
              <a:t>DPI COMPRESSION</a:t>
            </a:r>
            <a:endParaRPr lang="en-US" sz="1800" b="1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Benchtop blister Filler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9197789" y="5617857"/>
            <a:ext cx="2308411" cy="608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Compress pellets and seal them within a blister strip.</a:t>
            </a:r>
            <a:endParaRPr lang="en-US" sz="1400" b="1" dirty="0">
              <a:solidFill>
                <a:schemeClr val="tx2"/>
              </a:solidFill>
              <a:latin typeface="+mj-lt"/>
              <a:ea typeface="Muli Light"/>
              <a:cs typeface="Muli Light"/>
              <a:sym typeface="Mul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EA535-D7A0-4A22-1C4E-CFE8B8ECF1EB}"/>
              </a:ext>
            </a:extLst>
          </p:cNvPr>
          <p:cNvSpPr txBox="1"/>
          <p:nvPr userDrawn="1"/>
        </p:nvSpPr>
        <p:spPr>
          <a:xfrm rot="16200000">
            <a:off x="-889075" y="5348799"/>
            <a:ext cx="234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BLISTER FILLER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A4CAD-6874-CCC2-C835-DF56561BC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2908" y="228366"/>
            <a:ext cx="4311917" cy="64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84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uum Drum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25EFD-7BFC-86D8-055E-A7397802C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13"/>
          <a:stretch>
            <a:fillRect/>
          </a:stretch>
        </p:blipFill>
        <p:spPr>
          <a:xfrm>
            <a:off x="1056601" y="557743"/>
            <a:ext cx="11216035" cy="630025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F11690F-2F1D-F50F-A4A1-7D1A2EFD9787}"/>
              </a:ext>
            </a:extLst>
          </p:cNvPr>
          <p:cNvSpPr txBox="1"/>
          <p:nvPr userDrawn="1"/>
        </p:nvSpPr>
        <p:spPr>
          <a:xfrm>
            <a:off x="9439275" y="631258"/>
            <a:ext cx="2066925" cy="38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b="0" dirty="0">
                <a:solidFill>
                  <a:srgbClr val="1D7F90"/>
                </a:solidFill>
                <a:latin typeface="+mj-lt"/>
                <a:ea typeface="Muli Bold"/>
                <a:cs typeface="Muli Bold"/>
                <a:sym typeface="Muli Bold"/>
              </a:rPr>
              <a:t>DISCOVER RANGE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74842C7-2F76-0687-D95B-112FA2983E9E}"/>
              </a:ext>
            </a:extLst>
          </p:cNvPr>
          <p:cNvSpPr txBox="1"/>
          <p:nvPr userDrawn="1"/>
        </p:nvSpPr>
        <p:spPr>
          <a:xfrm>
            <a:off x="1152334" y="634977"/>
            <a:ext cx="3457766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D7F90"/>
                </a:solidFill>
                <a:latin typeface="+mj-lt"/>
                <a:ea typeface="Muli Light"/>
                <a:cs typeface="Muli Light"/>
                <a:sym typeface="Muli Light"/>
              </a:rPr>
              <a:t>DPI VACUUM DRUM</a:t>
            </a:r>
            <a:endParaRPr lang="en-US" sz="1800" b="1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Benchtop blister Filler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F470008-4975-AF79-AC45-1D8D956F7961}"/>
              </a:ext>
            </a:extLst>
          </p:cNvPr>
          <p:cNvSpPr txBox="1"/>
          <p:nvPr userDrawn="1"/>
        </p:nvSpPr>
        <p:spPr>
          <a:xfrm>
            <a:off x="9591675" y="5294692"/>
            <a:ext cx="1914524" cy="9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  <a:ea typeface="Muli Light"/>
                <a:cs typeface="Muli Light"/>
                <a:sym typeface="Muli Light"/>
              </a:rPr>
              <a:t>Blister filling for inhalation powders and devices</a:t>
            </a:r>
            <a:endParaRPr lang="en-US" sz="1400" b="1" dirty="0">
              <a:solidFill>
                <a:schemeClr val="tx2"/>
              </a:solidFill>
              <a:latin typeface="+mj-lt"/>
              <a:ea typeface="Muli Light"/>
              <a:cs typeface="Muli Light"/>
              <a:sym typeface="Mul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40431-2C7A-FA71-AC3B-B9513FB6C36A}"/>
              </a:ext>
            </a:extLst>
          </p:cNvPr>
          <p:cNvSpPr txBox="1"/>
          <p:nvPr userDrawn="1"/>
        </p:nvSpPr>
        <p:spPr>
          <a:xfrm rot="16200000">
            <a:off x="-889075" y="5348799"/>
            <a:ext cx="234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BLISTER FILLER</a:t>
            </a:r>
          </a:p>
        </p:txBody>
      </p:sp>
    </p:spTree>
    <p:extLst>
      <p:ext uri="{BB962C8B-B14F-4D97-AF65-F5344CB8AC3E}">
        <p14:creationId xmlns:p14="http://schemas.microsoft.com/office/powerpoint/2010/main" val="478896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306B0B-964E-C590-ED28-34B4668A7ADB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55C8F87-A0C6-306A-EA68-4BE2B1222CEA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9B7817-E97D-698A-161B-88087749E292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D9E12D8-CDA3-A64F-2F08-496329DDD3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312807" y="5957328"/>
            <a:ext cx="1208557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PRODUCT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B6FB49-948E-141E-20D6-245AA4DD3F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46400" y="1463675"/>
            <a:ext cx="6497682" cy="44260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10EAE0A-34A7-5D9D-BC66-2B8B22AA1E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55547" y="5889730"/>
            <a:ext cx="1350653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Describe the product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391B448C-8F96-AAB5-9C77-173C15D9F0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7820" y="632781"/>
            <a:ext cx="2278380" cy="420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PRODUCT RANGE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6A7A8289-4BE0-5A3B-FA85-B2CD662BC6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50620" y="632781"/>
            <a:ext cx="2027555" cy="830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PRODUCT NAME</a:t>
            </a:r>
          </a:p>
        </p:txBody>
      </p:sp>
    </p:spTree>
    <p:extLst>
      <p:ext uri="{BB962C8B-B14F-4D97-AF65-F5344CB8AC3E}">
        <p14:creationId xmlns:p14="http://schemas.microsoft.com/office/powerpoint/2010/main" val="3898370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roduct features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F7D673C-6757-9034-9A5A-2EB255585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312807" y="5957328"/>
            <a:ext cx="1208557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CRYOFIL®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5ADC7BC-B8E9-9B94-0122-3865021936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09065" y="2836455"/>
            <a:ext cx="2781725" cy="6160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accent2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PRODUCT</a:t>
            </a:r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id="{4CB9DDD6-DFEB-B329-5DF4-3B7D672D553D}"/>
              </a:ext>
            </a:extLst>
          </p:cNvPr>
          <p:cNvGrpSpPr/>
          <p:nvPr/>
        </p:nvGrpSpPr>
        <p:grpSpPr>
          <a:xfrm>
            <a:off x="5179863" y="456254"/>
            <a:ext cx="6535887" cy="1248721"/>
            <a:chOff x="0" y="0"/>
            <a:chExt cx="2500748" cy="461773"/>
          </a:xfrm>
        </p:grpSpPr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77DCC4C3-1C7E-97AD-CFCF-81D11C02EE35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C2B58E2A-B692-A35C-D39D-717E35451B3F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AC620DED-96B8-A4DD-3BF7-F074C55281DD}"/>
              </a:ext>
            </a:extLst>
          </p:cNvPr>
          <p:cNvGrpSpPr/>
          <p:nvPr userDrawn="1"/>
        </p:nvGrpSpPr>
        <p:grpSpPr>
          <a:xfrm>
            <a:off x="5179862" y="2018000"/>
            <a:ext cx="6535887" cy="1248721"/>
            <a:chOff x="0" y="0"/>
            <a:chExt cx="2500748" cy="461773"/>
          </a:xfrm>
        </p:grpSpPr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C1540442-96CF-D9DE-DF94-8B1B74BE0808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2FCC7CA1-A986-3C71-B024-03C3A9459FE5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Group 24">
            <a:extLst>
              <a:ext uri="{FF2B5EF4-FFF2-40B4-BE49-F238E27FC236}">
                <a16:creationId xmlns:a16="http://schemas.microsoft.com/office/drawing/2014/main" id="{211FC988-88EA-B737-77E1-DBD06B760624}"/>
              </a:ext>
            </a:extLst>
          </p:cNvPr>
          <p:cNvGrpSpPr/>
          <p:nvPr userDrawn="1"/>
        </p:nvGrpSpPr>
        <p:grpSpPr>
          <a:xfrm>
            <a:off x="5179862" y="3565224"/>
            <a:ext cx="6535887" cy="1248721"/>
            <a:chOff x="0" y="0"/>
            <a:chExt cx="2500748" cy="461773"/>
          </a:xfrm>
        </p:grpSpPr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95FDD3D-C176-B62B-3E2D-11F967FFE3F8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35" name="TextBox 26">
              <a:extLst>
                <a:ext uri="{FF2B5EF4-FFF2-40B4-BE49-F238E27FC236}">
                  <a16:creationId xmlns:a16="http://schemas.microsoft.com/office/drawing/2014/main" id="{4378FE28-BEF7-9CB8-0F63-6BB1A6B57CC8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355855CE-2467-29FC-3500-260B0B5E9427}"/>
              </a:ext>
            </a:extLst>
          </p:cNvPr>
          <p:cNvGrpSpPr/>
          <p:nvPr userDrawn="1"/>
        </p:nvGrpSpPr>
        <p:grpSpPr>
          <a:xfrm>
            <a:off x="5179862" y="5153025"/>
            <a:ext cx="6535887" cy="1248721"/>
            <a:chOff x="0" y="0"/>
            <a:chExt cx="2500748" cy="461773"/>
          </a:xfrm>
        </p:grpSpPr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3E673CC5-AFBB-7D21-9503-70E155E8A90F}"/>
                </a:ext>
              </a:extLst>
            </p:cNvPr>
            <p:cNvSpPr/>
            <p:nvPr/>
          </p:nvSpPr>
          <p:spPr>
            <a:xfrm>
              <a:off x="0" y="0"/>
              <a:ext cx="2500748" cy="461773"/>
            </a:xfrm>
            <a:custGeom>
              <a:avLst/>
              <a:gdLst/>
              <a:ahLst/>
              <a:cxnLst/>
              <a:rect l="l" t="t" r="r" b="b"/>
              <a:pathLst>
                <a:path w="2500748" h="461773">
                  <a:moveTo>
                    <a:pt x="0" y="0"/>
                  </a:moveTo>
                  <a:lnTo>
                    <a:pt x="2500748" y="0"/>
                  </a:lnTo>
                  <a:lnTo>
                    <a:pt x="2500748" y="461773"/>
                  </a:lnTo>
                  <a:lnTo>
                    <a:pt x="0" y="461773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1A0B1E58-52B5-D94A-B746-05867A64065B}"/>
                </a:ext>
              </a:extLst>
            </p:cNvPr>
            <p:cNvSpPr txBox="1"/>
            <p:nvPr/>
          </p:nvSpPr>
          <p:spPr>
            <a:xfrm>
              <a:off x="0" y="-28575"/>
              <a:ext cx="2500748" cy="49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6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45" name="SmartArt Placeholder 44">
            <a:extLst>
              <a:ext uri="{FF2B5EF4-FFF2-40B4-BE49-F238E27FC236}">
                <a16:creationId xmlns:a16="http://schemas.microsoft.com/office/drawing/2014/main" id="{37CAA70D-AF12-7066-2CF1-D91ECB6340DE}"/>
              </a:ext>
            </a:extLst>
          </p:cNvPr>
          <p:cNvSpPr>
            <a:spLocks noGrp="1"/>
          </p:cNvSpPr>
          <p:nvPr>
            <p:ph type="dgm" sz="quarter" idx="35"/>
          </p:nvPr>
        </p:nvSpPr>
        <p:spPr>
          <a:xfrm>
            <a:off x="10723775" y="702789"/>
            <a:ext cx="755650" cy="755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SmartArt Placeholder 44">
            <a:extLst>
              <a:ext uri="{FF2B5EF4-FFF2-40B4-BE49-F238E27FC236}">
                <a16:creationId xmlns:a16="http://schemas.microsoft.com/office/drawing/2014/main" id="{0188282B-B4BA-32EA-C4D1-8B74D563635E}"/>
              </a:ext>
            </a:extLst>
          </p:cNvPr>
          <p:cNvSpPr>
            <a:spLocks noGrp="1"/>
          </p:cNvSpPr>
          <p:nvPr>
            <p:ph type="dgm" sz="quarter" idx="36"/>
          </p:nvPr>
        </p:nvSpPr>
        <p:spPr>
          <a:xfrm>
            <a:off x="10723774" y="2295525"/>
            <a:ext cx="755650" cy="755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SmartArt Placeholder 44">
            <a:extLst>
              <a:ext uri="{FF2B5EF4-FFF2-40B4-BE49-F238E27FC236}">
                <a16:creationId xmlns:a16="http://schemas.microsoft.com/office/drawing/2014/main" id="{C0D9DD68-2149-3420-D830-900E0F611B2A}"/>
              </a:ext>
            </a:extLst>
          </p:cNvPr>
          <p:cNvSpPr>
            <a:spLocks noGrp="1"/>
          </p:cNvSpPr>
          <p:nvPr>
            <p:ph type="dgm" sz="quarter" idx="37"/>
          </p:nvPr>
        </p:nvSpPr>
        <p:spPr>
          <a:xfrm>
            <a:off x="10734602" y="3865969"/>
            <a:ext cx="755650" cy="755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8" name="SmartArt Placeholder 44">
            <a:extLst>
              <a:ext uri="{FF2B5EF4-FFF2-40B4-BE49-F238E27FC236}">
                <a16:creationId xmlns:a16="http://schemas.microsoft.com/office/drawing/2014/main" id="{A0DE87A1-531E-9DBA-4959-FAB7B186DB30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>
            <a:off x="10734602" y="5420009"/>
            <a:ext cx="755650" cy="755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614CBFF6-915E-AE42-0607-34C48BBA68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9065" y="3691343"/>
            <a:ext cx="2472689" cy="55245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F1A94047-A0FE-590A-319D-0ECA83664F8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28893" y="682341"/>
            <a:ext cx="1534698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CORE FEATURE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F474AE6-9400-7880-A937-C7676FF8D7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28892" y="1025239"/>
            <a:ext cx="5080213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B3FC3-DDBA-1120-EFA5-D23C803091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28893" y="2263685"/>
            <a:ext cx="1534698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CORE FEATURE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EACA118-9CDD-51B0-5773-DE36539080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28892" y="2606583"/>
            <a:ext cx="5080213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5892CE4B-E41F-A68E-2068-B764674FCC9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17126" y="3802626"/>
            <a:ext cx="1534698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CORE FEATURE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8738A9D3-A31A-F072-67E2-537E69568C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17125" y="4145524"/>
            <a:ext cx="5080213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C090DA15-6FD2-FE04-040F-6E152BD21B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17126" y="5357811"/>
            <a:ext cx="1534698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CORE FEATURE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1FB039E4-D2A6-2736-8CFC-FD8D44659B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17125" y="5700709"/>
            <a:ext cx="5080213" cy="2762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7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Dal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5AA4882-F97E-8842-AB7B-038B4206CE5C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CASE STUDY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0C2F642-BE17-7AD1-897D-11D819BB4B79}"/>
              </a:ext>
            </a:extLst>
          </p:cNvPr>
          <p:cNvSpPr/>
          <p:nvPr userDrawn="1"/>
        </p:nvSpPr>
        <p:spPr>
          <a:xfrm>
            <a:off x="9928710" y="924891"/>
            <a:ext cx="1699410" cy="722249"/>
          </a:xfrm>
          <a:custGeom>
            <a:avLst/>
            <a:gdLst/>
            <a:ahLst/>
            <a:cxnLst/>
            <a:rect l="l" t="t" r="r" b="b"/>
            <a:pathLst>
              <a:path w="2458777" h="1044980">
                <a:moveTo>
                  <a:pt x="0" y="0"/>
                </a:moveTo>
                <a:lnTo>
                  <a:pt x="2458777" y="0"/>
                </a:lnTo>
                <a:lnTo>
                  <a:pt x="2458777" y="1044980"/>
                </a:lnTo>
                <a:lnTo>
                  <a:pt x="0" y="1044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369D1-F5C4-2007-37F1-52F95A742AB0}"/>
              </a:ext>
            </a:extLst>
          </p:cNvPr>
          <p:cNvSpPr txBox="1"/>
          <p:nvPr userDrawn="1"/>
        </p:nvSpPr>
        <p:spPr>
          <a:xfrm>
            <a:off x="4799089" y="2166548"/>
            <a:ext cx="4759974" cy="2973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Multiple vial sizes: 2R (2ml) to 20R (20ml)</a:t>
            </a:r>
          </a:p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Powder filling different powders</a:t>
            </a:r>
          </a:p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Single Head F2W System (R1</a:t>
            </a:r>
          </a:p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Fill weights up to 1g</a:t>
            </a:r>
          </a:p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Speed 5/min</a:t>
            </a:r>
          </a:p>
          <a:p>
            <a:pPr marL="518160" lvl="1" indent="-259080" algn="l">
              <a:lnSpc>
                <a:spcPct val="200000"/>
              </a:lnSpc>
              <a:buFont typeface="Arial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uli Bold"/>
                <a:ea typeface="Muli Bold"/>
                <a:cs typeface="Muli Bold"/>
                <a:sym typeface="Muli Bold"/>
              </a:rPr>
              <a:t>Build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C1C57-B57F-A4CE-869F-07969CD56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7" t="2644" r="9543"/>
          <a:stretch>
            <a:fillRect/>
          </a:stretch>
        </p:blipFill>
        <p:spPr>
          <a:xfrm>
            <a:off x="563880" y="0"/>
            <a:ext cx="386556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B69C6-C9A6-3870-3812-36273B18F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9251" r="31208" b="6765"/>
          <a:stretch>
            <a:fillRect/>
          </a:stretch>
        </p:blipFill>
        <p:spPr>
          <a:xfrm>
            <a:off x="563881" y="3428999"/>
            <a:ext cx="3865562" cy="342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42FD5-076D-8E44-0859-2822FC7A1B9E}"/>
              </a:ext>
            </a:extLst>
          </p:cNvPr>
          <p:cNvSpPr txBox="1"/>
          <p:nvPr userDrawn="1"/>
        </p:nvSpPr>
        <p:spPr>
          <a:xfrm>
            <a:off x="5181600" y="1000809"/>
            <a:ext cx="421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1D7F90"/>
                </a:solidFill>
                <a:latin typeface="+mn-lt"/>
              </a:rPr>
              <a:t>CASE STUDY</a:t>
            </a:r>
            <a:endParaRPr lang="en-US" sz="3600" b="1" dirty="0">
              <a:solidFill>
                <a:srgbClr val="1D7F9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6B94B-89A3-978E-80BB-A1B4D762480D}"/>
              </a:ext>
            </a:extLst>
          </p:cNvPr>
          <p:cNvSpPr txBox="1"/>
          <p:nvPr userDrawn="1"/>
        </p:nvSpPr>
        <p:spPr>
          <a:xfrm>
            <a:off x="4993323" y="1520217"/>
            <a:ext cx="4759974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lvl="1" indent="0" algn="l">
              <a:lnSpc>
                <a:spcPct val="150000"/>
              </a:lnSpc>
              <a:buFont typeface="Arial"/>
              <a:buNone/>
            </a:pPr>
            <a:r>
              <a:rPr lang="en-US" sz="1800" b="0" dirty="0">
                <a:solidFill>
                  <a:schemeClr val="tx2"/>
                </a:solidFill>
                <a:latin typeface="+mn-lt"/>
                <a:ea typeface="Muli Bold"/>
                <a:cs typeface="Muli Bold"/>
                <a:sym typeface="Muli Light"/>
              </a:rPr>
              <a:t>ASEPTIC POWDER FILL-FINISH LINE</a:t>
            </a:r>
            <a:endParaRPr lang="en-US" sz="1800" b="0" dirty="0">
              <a:solidFill>
                <a:schemeClr val="tx2"/>
              </a:solidFill>
              <a:latin typeface="+mn-lt"/>
              <a:ea typeface="Muli Bold"/>
              <a:cs typeface="Muli Bold"/>
              <a:sym typeface="Muli Bold"/>
            </a:endParaRPr>
          </a:p>
        </p:txBody>
      </p:sp>
    </p:spTree>
    <p:extLst>
      <p:ext uri="{BB962C8B-B14F-4D97-AF65-F5344CB8AC3E}">
        <p14:creationId xmlns:p14="http://schemas.microsoft.com/office/powerpoint/2010/main" val="853054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C0DB8F44-C892-719F-335F-0EA74BBBEE2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31BB735-82D5-496A-EC43-F9E83EA6AE5D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2B50C3-2B5E-75EC-204F-14D194DF6DB5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5ADC7BC-B8E9-9B94-0122-3865021936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90489" y="1660801"/>
            <a:ext cx="3529660" cy="44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accent2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5AA4882-F97E-8842-AB7B-038B4206CE5C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CASE STUDY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9E5FB5C-9C79-603D-AF42-1CDE7EF185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90489" y="2264925"/>
            <a:ext cx="4244036" cy="333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NAME OF PROJECT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8A9154B-F568-5809-1AEC-C8E67D46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534525" y="603372"/>
            <a:ext cx="2093913" cy="828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0A936108-A4B7-D217-9E60-17F2B8019EB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0488" y="3150750"/>
            <a:ext cx="4244036" cy="163830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2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Key detail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Key detail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Key detail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Key detail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F057783D-4D14-5790-3B5A-317B81605DA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63563" y="0"/>
            <a:ext cx="3865562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17">
            <a:extLst>
              <a:ext uri="{FF2B5EF4-FFF2-40B4-BE49-F238E27FC236}">
                <a16:creationId xmlns:a16="http://schemas.microsoft.com/office/drawing/2014/main" id="{C6669BE4-6A16-FACF-31FF-57EDA8E1F9A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63563" y="3429000"/>
            <a:ext cx="3865562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 innovation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13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1924BF-85B7-7F4B-2EC5-AF31513B6E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881" y="3228976"/>
            <a:ext cx="11639212" cy="36290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0936C58-1B62-ACD8-C66A-23FFA4DE8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4088" y="993525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8348267-32A1-789B-6E42-80182193C5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4089" y="1419610"/>
            <a:ext cx="2989261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4343CA4-FE8B-4C87-2A8F-6302BD1741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5065" y="1026704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73F7ADE-6D37-E1A3-C6AA-D077E7EC9B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5067" y="1452789"/>
            <a:ext cx="2989262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D75A5255-E4E3-5649-F17D-329E6DCFCF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1214" y="993525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4CBCABD2-9740-C272-9C83-71D7B90F51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1215" y="1419610"/>
            <a:ext cx="2892585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5992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4343CA4-FE8B-4C87-2A8F-6302BD1741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5067" y="753653"/>
            <a:ext cx="2566033" cy="673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73F7ADE-6D37-E1A3-C6AA-D077E7EC9B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5067" y="1681389"/>
            <a:ext cx="10332083" cy="456402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7F90"/>
              </a:buClr>
              <a:buSzPct val="300000"/>
              <a:buFont typeface="Wingdings" panose="05000000000000000000" pitchFamily="2" charset="2"/>
              <a:buChar char="§"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Bullet list</a:t>
            </a:r>
          </a:p>
        </p:txBody>
      </p:sp>
    </p:spTree>
    <p:extLst>
      <p:ext uri="{BB962C8B-B14F-4D97-AF65-F5344CB8AC3E}">
        <p14:creationId xmlns:p14="http://schemas.microsoft.com/office/powerpoint/2010/main" val="2710607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6D358-0B24-4AE4-B07E-412DEE169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E712D-3AE3-0049-9469-F377E8C206C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E5256A8-0ED5-4F6A-9157-28A526704F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6" y="1435694"/>
            <a:ext cx="10884226" cy="420639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1pPr>
            <a:lvl2pPr marL="685834" indent="-228611">
              <a:buClr>
                <a:srgbClr val="FF0000"/>
              </a:buClr>
              <a:buSzPct val="50000"/>
              <a:buFont typeface="Courier New" panose="02070309020205020404" pitchFamily="49" charset="0"/>
              <a:buChar char="o"/>
              <a:defRPr sz="20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2pPr>
            <a:lvl3pPr>
              <a:buClr>
                <a:srgbClr val="FF0000"/>
              </a:buClr>
              <a:buSzPct val="70000"/>
              <a:defRPr sz="1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3pPr>
            <a:lvl4pPr>
              <a:buClr>
                <a:srgbClr val="FF0000"/>
              </a:buClr>
              <a:buSzPct val="70000"/>
              <a:defRPr sz="1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4pPr>
            <a:lvl5pPr>
              <a:buClr>
                <a:srgbClr val="FF0000"/>
              </a:buClr>
              <a:buSzPct val="70000"/>
              <a:defRPr sz="1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A4423CF-C1B0-4B35-A80F-CF3AE50865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541702"/>
            <a:ext cx="9877425" cy="4584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 i="0" u="none" baseline="0">
                <a:solidFill>
                  <a:srgbClr val="1E8091"/>
                </a:solidFill>
                <a:latin typeface="Verdana" panose="020B0604030504040204" pitchFamily="34" charset="0"/>
                <a:cs typeface="Rubik" panose="00000500000000000000" pitchFamily="2" charset="-79"/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8F1A19D-A23B-71A0-3813-C06615DF83AD}"/>
              </a:ext>
            </a:extLst>
          </p:cNvPr>
          <p:cNvGrpSpPr/>
          <p:nvPr userDrawn="1"/>
        </p:nvGrpSpPr>
        <p:grpSpPr>
          <a:xfrm>
            <a:off x="0" y="0"/>
            <a:ext cx="516232" cy="6858000"/>
            <a:chOff x="0" y="0"/>
            <a:chExt cx="624571" cy="3479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44AE1B0-442E-5FB2-6075-67941206975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705E4CF1-D1FC-4A5A-3F74-D5F1ACAA6FC2}"/>
              </a:ext>
            </a:extLst>
          </p:cNvPr>
          <p:cNvSpPr txBox="1"/>
          <p:nvPr userDrawn="1"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9"/>
              </a:lnSpc>
            </a:pPr>
            <a:r>
              <a:rPr lang="en-US" sz="1685" b="1" dirty="0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</p:spTree>
    <p:extLst>
      <p:ext uri="{BB962C8B-B14F-4D97-AF65-F5344CB8AC3E}">
        <p14:creationId xmlns:p14="http://schemas.microsoft.com/office/powerpoint/2010/main" val="3442643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3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87727-9D33-3F16-B776-0322761C37C1}"/>
              </a:ext>
            </a:extLst>
          </p:cNvPr>
          <p:cNvSpPr txBox="1"/>
          <p:nvPr userDrawn="1"/>
        </p:nvSpPr>
        <p:spPr>
          <a:xfrm>
            <a:off x="6257925" y="1826756"/>
            <a:ext cx="421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D7F90"/>
                </a:solidFill>
                <a:latin typeface="+mn-lt"/>
              </a:rPr>
              <a:t>OUR </a:t>
            </a:r>
            <a:r>
              <a:rPr lang="en-US" sz="4000" b="1" dirty="0">
                <a:solidFill>
                  <a:srgbClr val="1D7F90"/>
                </a:solidFill>
                <a:latin typeface="+mn-lt"/>
              </a:rPr>
              <a:t>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27F59-93B8-784E-5078-3C5D9E9DF746}"/>
              </a:ext>
            </a:extLst>
          </p:cNvPr>
          <p:cNvSpPr txBox="1"/>
          <p:nvPr userDrawn="1"/>
        </p:nvSpPr>
        <p:spPr>
          <a:xfrm>
            <a:off x="6319044" y="261139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HOW WE STARTED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F031E00-D06D-B097-A90E-0569F8452EF7}"/>
              </a:ext>
            </a:extLst>
          </p:cNvPr>
          <p:cNvSpPr/>
          <p:nvPr userDrawn="1"/>
        </p:nvSpPr>
        <p:spPr>
          <a:xfrm>
            <a:off x="552454" y="1"/>
            <a:ext cx="4579937" cy="6858000"/>
          </a:xfrm>
          <a:custGeom>
            <a:avLst/>
            <a:gdLst/>
            <a:ahLst/>
            <a:cxnLst/>
            <a:rect l="l" t="t" r="r" b="b"/>
            <a:pathLst>
              <a:path w="6387438" h="10672416">
                <a:moveTo>
                  <a:pt x="0" y="0"/>
                </a:moveTo>
                <a:lnTo>
                  <a:pt x="6387438" y="0"/>
                </a:lnTo>
                <a:lnTo>
                  <a:pt x="6387438" y="10672416"/>
                </a:lnTo>
                <a:lnTo>
                  <a:pt x="0" y="1067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t="-15421" r="-37208" b="-22275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23A7F-E9DB-9A75-1716-65CB5FC5F8F8}"/>
              </a:ext>
            </a:extLst>
          </p:cNvPr>
          <p:cNvSpPr txBox="1"/>
          <p:nvPr userDrawn="1"/>
        </p:nvSpPr>
        <p:spPr>
          <a:xfrm>
            <a:off x="6319044" y="3168224"/>
            <a:ext cx="4873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Founded in </a:t>
            </a:r>
            <a:r>
              <a:rPr lang="en-US" sz="1400" b="1" dirty="0">
                <a:solidFill>
                  <a:schemeClr val="tx2"/>
                </a:solidFill>
                <a:latin typeface="Muli" panose="02000503040000020004" pitchFamily="2" charset="0"/>
              </a:rPr>
              <a:t>2006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by a group of engineers driven by a shared passion for high-performance machinery.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Rapid growth has expanded the team to include a diverse group of professional engineers with a </a:t>
            </a:r>
            <a:r>
              <a:rPr lang="en-US" sz="1400" b="0" dirty="0">
                <a:solidFill>
                  <a:schemeClr val="tx2"/>
                </a:solidFill>
                <a:latin typeface="Muli" panose="02000503040000020004" pitchFamily="2" charset="0"/>
              </a:rPr>
              <a:t>combined engineering experience of </a:t>
            </a:r>
            <a:r>
              <a:rPr lang="en-US" sz="1400" b="1" dirty="0">
                <a:solidFill>
                  <a:schemeClr val="tx2"/>
                </a:solidFill>
                <a:latin typeface="Muli" panose="02000503040000020004" pitchFamily="2" charset="0"/>
              </a:rPr>
              <a:t>over 1,000 years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We now work collaboratively with clients to develop unique solutions across the pharmaceutical, medical device, FMCG and confectionery industries.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FFB86F3-441D-F194-7530-FFF0CBB08D77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INTRODUCTION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F417F0-0C55-C363-0BAE-5C931D5A76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26679" y="4489449"/>
            <a:ext cx="11426" cy="2368550"/>
          </a:xfrm>
          <a:prstGeom prst="line">
            <a:avLst/>
          </a:prstGeom>
          <a:ln w="57150">
            <a:solidFill>
              <a:srgbClr val="1D7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12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1924BF-85B7-7F4B-2EC5-AF31513B6E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563" y="0"/>
            <a:ext cx="4579937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uli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9513EB-D143-3AB3-3EA3-08D14BEDC1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5075" y="1881901"/>
            <a:ext cx="467106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rgbClr val="1D7F90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0936C58-1B62-ACD8-C66A-23FFA4DE8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5074" y="2634932"/>
            <a:ext cx="1914525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8348267-32A1-789B-6E42-80182193C5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5074" y="3114913"/>
            <a:ext cx="4671060" cy="195770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Muli" panose="02000503040000020004" pitchFamily="2" charset="0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corporis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suscipit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laboriosam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nisi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aliquid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ex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commodi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consequatur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? Quis autem vel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iure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reprehenderit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qui in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velit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esse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nihil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molestiae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consequatur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vel illum qui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fugiat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quo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nulla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pariatur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?"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90D222-C270-7FB3-FC96-402927A87AAB}"/>
              </a:ext>
            </a:extLst>
          </p:cNvPr>
          <p:cNvSpPr/>
          <p:nvPr userDrawn="1"/>
        </p:nvSpPr>
        <p:spPr>
          <a:xfrm>
            <a:off x="10675440" y="431942"/>
            <a:ext cx="1034455" cy="800453"/>
          </a:xfrm>
          <a:custGeom>
            <a:avLst/>
            <a:gdLst/>
            <a:ahLst/>
            <a:cxnLst/>
            <a:rect l="l" t="t" r="r" b="b"/>
            <a:pathLst>
              <a:path w="1381167" h="1068737">
                <a:moveTo>
                  <a:pt x="0" y="0"/>
                </a:moveTo>
                <a:lnTo>
                  <a:pt x="1381167" y="0"/>
                </a:lnTo>
                <a:lnTo>
                  <a:pt x="1381167" y="1068737"/>
                </a:lnTo>
                <a:lnTo>
                  <a:pt x="0" y="1068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905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 (stat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11D4206-4355-FEC1-176A-2A9D654B995D}"/>
              </a:ext>
            </a:extLst>
          </p:cNvPr>
          <p:cNvSpPr/>
          <p:nvPr userDrawn="1"/>
        </p:nvSpPr>
        <p:spPr>
          <a:xfrm>
            <a:off x="7620774" y="0"/>
            <a:ext cx="4573277" cy="6858000"/>
          </a:xfrm>
          <a:custGeom>
            <a:avLst/>
            <a:gdLst/>
            <a:ahLst/>
            <a:cxnLst/>
            <a:rect l="l" t="t" r="r" b="b"/>
            <a:pathLst>
              <a:path w="8182172" h="13149738">
                <a:moveTo>
                  <a:pt x="0" y="0"/>
                </a:moveTo>
                <a:lnTo>
                  <a:pt x="8182172" y="0"/>
                </a:lnTo>
                <a:lnTo>
                  <a:pt x="8182172" y="13149737"/>
                </a:lnTo>
                <a:lnTo>
                  <a:pt x="0" y="13149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02" t="-3283" r="-96904" b="-3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F27B393-7E35-497B-967D-B8E6163C6CFA}"/>
              </a:ext>
            </a:extLst>
          </p:cNvPr>
          <p:cNvSpPr txBox="1"/>
          <p:nvPr userDrawn="1"/>
        </p:nvSpPr>
        <p:spPr>
          <a:xfrm>
            <a:off x="1509791" y="2736100"/>
            <a:ext cx="1938259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2000" dirty="0">
                <a:solidFill>
                  <a:srgbClr val="1D7F90"/>
                </a:solidFill>
                <a:latin typeface="Muli" panose="02000503040000020004" pitchFamily="2" charset="0"/>
                <a:ea typeface="Muli Light"/>
                <a:cs typeface="Muli Light"/>
                <a:sym typeface="Muli Light"/>
              </a:rPr>
              <a:t>OUR </a:t>
            </a:r>
            <a:r>
              <a:rPr lang="en-US" sz="2000" b="1" dirty="0">
                <a:solidFill>
                  <a:srgbClr val="1D7F90"/>
                </a:solidFill>
                <a:latin typeface="Muli" panose="02000503040000020004" pitchFamily="2" charset="0"/>
                <a:ea typeface="Muli Bold"/>
                <a:cs typeface="Muli Bold"/>
                <a:sym typeface="Muli Bold"/>
              </a:rPr>
              <a:t>VISION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6D9754D-FB5A-A6D1-5C5F-32775F061935}"/>
              </a:ext>
            </a:extLst>
          </p:cNvPr>
          <p:cNvSpPr txBox="1"/>
          <p:nvPr userDrawn="1"/>
        </p:nvSpPr>
        <p:spPr>
          <a:xfrm>
            <a:off x="1509791" y="3195649"/>
            <a:ext cx="501673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spc="31" dirty="0">
                <a:solidFill>
                  <a:schemeClr val="tx2"/>
                </a:solidFill>
                <a:latin typeface="Muli" panose="02000503040000020004" pitchFamily="2" charset="0"/>
                <a:ea typeface="Muli Light"/>
                <a:cs typeface="Muli Light"/>
                <a:sym typeface="Muli Light"/>
              </a:rPr>
              <a:t>...is to be a world leading innovator of automation equipment which brings life changing products to market.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B7183FC-4A1B-BBFA-2DED-4E7AF205F907}"/>
              </a:ext>
            </a:extLst>
          </p:cNvPr>
          <p:cNvSpPr txBox="1"/>
          <p:nvPr userDrawn="1"/>
        </p:nvSpPr>
        <p:spPr>
          <a:xfrm>
            <a:off x="1509791" y="4582390"/>
            <a:ext cx="2296399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2000" dirty="0">
                <a:solidFill>
                  <a:srgbClr val="1D7F90"/>
                </a:solidFill>
                <a:latin typeface="Muli" panose="02000503040000020004" pitchFamily="2" charset="0"/>
                <a:ea typeface="Muli Light"/>
                <a:cs typeface="Muli Light"/>
                <a:sym typeface="Muli Light"/>
              </a:rPr>
              <a:t>OUR </a:t>
            </a:r>
            <a:r>
              <a:rPr lang="en-US" sz="2000" b="1" dirty="0">
                <a:solidFill>
                  <a:srgbClr val="1D7F90"/>
                </a:solidFill>
                <a:latin typeface="Muli" panose="02000503040000020004" pitchFamily="2" charset="0"/>
                <a:ea typeface="Muli Bold"/>
                <a:cs typeface="Muli Bold"/>
                <a:sym typeface="Muli Bold"/>
              </a:rPr>
              <a:t>MISSION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E0DAA0B-DBDB-DD94-13D7-008779743DF7}"/>
              </a:ext>
            </a:extLst>
          </p:cNvPr>
          <p:cNvSpPr txBox="1"/>
          <p:nvPr userDrawn="1"/>
        </p:nvSpPr>
        <p:spPr>
          <a:xfrm>
            <a:off x="1509791" y="5052856"/>
            <a:ext cx="474597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spc="31" dirty="0">
                <a:solidFill>
                  <a:schemeClr val="tx2"/>
                </a:solidFill>
                <a:latin typeface="Muli" panose="02000503040000020004" pitchFamily="2" charset="0"/>
                <a:ea typeface="Muli Light"/>
                <a:cs typeface="Muli Light"/>
                <a:sym typeface="Muli Light"/>
              </a:rPr>
              <a:t>...is to provide high quality innovative automation equipment, built through collaboration and delivered with integrity.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97ED87C-466A-28C4-DE10-23E253A69AAE}"/>
              </a:ext>
            </a:extLst>
          </p:cNvPr>
          <p:cNvSpPr txBox="1"/>
          <p:nvPr userDrawn="1"/>
        </p:nvSpPr>
        <p:spPr>
          <a:xfrm>
            <a:off x="1509791" y="1285763"/>
            <a:ext cx="2296399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2000" dirty="0">
                <a:solidFill>
                  <a:srgbClr val="1D7F90"/>
                </a:solidFill>
                <a:latin typeface="Muli" panose="02000503040000020004" pitchFamily="2" charset="0"/>
                <a:ea typeface="Muli Light"/>
                <a:cs typeface="Muli Light"/>
                <a:sym typeface="Muli Light"/>
              </a:rPr>
              <a:t>OUR </a:t>
            </a:r>
            <a:r>
              <a:rPr lang="en-US" sz="2000" b="1" dirty="0">
                <a:solidFill>
                  <a:srgbClr val="1D7F90"/>
                </a:solidFill>
                <a:latin typeface="Muli" panose="02000503040000020004" pitchFamily="2" charset="0"/>
                <a:ea typeface="Muli Bold"/>
                <a:cs typeface="Muli Bold"/>
                <a:sym typeface="Muli Bold"/>
              </a:rPr>
              <a:t>PURPOSE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2BCD476-194C-2CF1-8016-B0BE83B60543}"/>
              </a:ext>
            </a:extLst>
          </p:cNvPr>
          <p:cNvSpPr txBox="1"/>
          <p:nvPr userDrawn="1"/>
        </p:nvSpPr>
        <p:spPr>
          <a:xfrm>
            <a:off x="1509791" y="1790407"/>
            <a:ext cx="482433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spc="31" dirty="0">
                <a:solidFill>
                  <a:schemeClr val="tx2"/>
                </a:solidFill>
                <a:latin typeface="Muli Light"/>
                <a:ea typeface="Muli Light"/>
                <a:cs typeface="Muli Light"/>
                <a:sym typeface="Muli Light"/>
              </a:rPr>
              <a:t>...is to transform lives through innovative automation.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ED32A995-7332-4B30-E610-9B03EF11E14F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4469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563881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1924BF-85B7-7F4B-2EC5-AF31513B6E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3155" y="0"/>
            <a:ext cx="457993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90936C58-1B62-ACD8-C66A-23FFA4DE8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1300480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8348267-32A1-789B-6E42-80182193C5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9251" y="1726565"/>
            <a:ext cx="4579936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4343CA4-FE8B-4C87-2A8F-6302BD1741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19250" y="2940050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73F7ADE-6D37-E1A3-C6AA-D077E7EC9B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9251" y="3366135"/>
            <a:ext cx="4579936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D75A5255-E4E3-5649-F17D-329E6DCFCF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9250" y="4579620"/>
            <a:ext cx="17780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1D7F9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4CBCABD2-9740-C272-9C83-71D7B90F51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9251" y="5005705"/>
            <a:ext cx="4579936" cy="77533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4pPr marL="1371600" indent="0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Sed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ut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perspiciatis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unde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omnis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iste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natus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error sit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voluptatem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accusantium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doloremque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laudantium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totam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rem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aperiam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,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eaque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ipsa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Muli" panose="02000503040000020004" pitchFamily="2" charset="0"/>
              </a:rPr>
              <a:t>quae</a:t>
            </a:r>
            <a:r>
              <a:rPr lang="en-US" sz="1400" dirty="0">
                <a:solidFill>
                  <a:schemeClr val="tx2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227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s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6334126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41CD2D-C779-5A8A-639D-0545BED2251B}"/>
              </a:ext>
            </a:extLst>
          </p:cNvPr>
          <p:cNvGrpSpPr/>
          <p:nvPr userDrawn="1"/>
        </p:nvGrpSpPr>
        <p:grpSpPr>
          <a:xfrm>
            <a:off x="7163973" y="1163721"/>
            <a:ext cx="4414010" cy="4607031"/>
            <a:chOff x="8240297" y="-138932"/>
            <a:chExt cx="6703781" cy="6996932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3C2752A-A51E-0E81-A088-0A06D9BD1954}"/>
                </a:ext>
              </a:extLst>
            </p:cNvPr>
            <p:cNvSpPr/>
            <p:nvPr userDrawn="1"/>
          </p:nvSpPr>
          <p:spPr>
            <a:xfrm>
              <a:off x="11188390" y="4687882"/>
              <a:ext cx="3755688" cy="1121020"/>
            </a:xfrm>
            <a:custGeom>
              <a:avLst/>
              <a:gdLst/>
              <a:ahLst/>
              <a:cxnLst/>
              <a:rect l="l" t="t" r="r" b="b"/>
              <a:pathLst>
                <a:path w="3755688" h="1121020">
                  <a:moveTo>
                    <a:pt x="0" y="0"/>
                  </a:moveTo>
                  <a:lnTo>
                    <a:pt x="3755688" y="0"/>
                  </a:lnTo>
                  <a:lnTo>
                    <a:pt x="3755688" y="1121020"/>
                  </a:lnTo>
                  <a:lnTo>
                    <a:pt x="0" y="112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27" t="-73818" b="-69792"/>
              </a:stretch>
            </a:blipFill>
          </p:spPr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41989D-2A3E-C684-73E3-6A3CE1A77457}"/>
                </a:ext>
              </a:extLst>
            </p:cNvPr>
            <p:cNvSpPr/>
            <p:nvPr userDrawn="1"/>
          </p:nvSpPr>
          <p:spPr>
            <a:xfrm>
              <a:off x="8323750" y="2922957"/>
              <a:ext cx="2137838" cy="1439366"/>
            </a:xfrm>
            <a:custGeom>
              <a:avLst/>
              <a:gdLst/>
              <a:ahLst/>
              <a:cxnLst/>
              <a:rect l="l" t="t" r="r" b="b"/>
              <a:pathLst>
                <a:path w="2137838" h="1439366">
                  <a:moveTo>
                    <a:pt x="0" y="0"/>
                  </a:moveTo>
                  <a:lnTo>
                    <a:pt x="2137837" y="0"/>
                  </a:lnTo>
                  <a:lnTo>
                    <a:pt x="2137837" y="1439367"/>
                  </a:lnTo>
                  <a:lnTo>
                    <a:pt x="0" y="143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665" r="-11029"/>
              </a:stretch>
            </a:blip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DC3141D-985B-8703-C466-3B697A3DADAF}"/>
                </a:ext>
              </a:extLst>
            </p:cNvPr>
            <p:cNvSpPr/>
            <p:nvPr userDrawn="1"/>
          </p:nvSpPr>
          <p:spPr>
            <a:xfrm>
              <a:off x="8288020" y="6263290"/>
              <a:ext cx="3947689" cy="508265"/>
            </a:xfrm>
            <a:custGeom>
              <a:avLst/>
              <a:gdLst/>
              <a:ahLst/>
              <a:cxnLst/>
              <a:rect l="l" t="t" r="r" b="b"/>
              <a:pathLst>
                <a:path w="3947689" h="508265">
                  <a:moveTo>
                    <a:pt x="0" y="0"/>
                  </a:moveTo>
                  <a:lnTo>
                    <a:pt x="3947689" y="0"/>
                  </a:lnTo>
                  <a:lnTo>
                    <a:pt x="3947689" y="508265"/>
                  </a:lnTo>
                  <a:lnTo>
                    <a:pt x="0" y="50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ECB502B-9427-CC6B-7DCE-9C4F4F9404D8}"/>
                </a:ext>
              </a:extLst>
            </p:cNvPr>
            <p:cNvSpPr/>
            <p:nvPr userDrawn="1"/>
          </p:nvSpPr>
          <p:spPr>
            <a:xfrm>
              <a:off x="11461520" y="2746431"/>
              <a:ext cx="3244520" cy="1550594"/>
            </a:xfrm>
            <a:custGeom>
              <a:avLst/>
              <a:gdLst/>
              <a:ahLst/>
              <a:cxnLst/>
              <a:rect l="l" t="t" r="r" b="b"/>
              <a:pathLst>
                <a:path w="3244520" h="1550594">
                  <a:moveTo>
                    <a:pt x="0" y="0"/>
                  </a:moveTo>
                  <a:lnTo>
                    <a:pt x="3244521" y="0"/>
                  </a:lnTo>
                  <a:lnTo>
                    <a:pt x="3244521" y="1550594"/>
                  </a:lnTo>
                  <a:lnTo>
                    <a:pt x="0" y="1550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AE37C3C-5539-F049-2709-C8FB8990E549}"/>
                </a:ext>
              </a:extLst>
            </p:cNvPr>
            <p:cNvSpPr/>
            <p:nvPr userDrawn="1"/>
          </p:nvSpPr>
          <p:spPr>
            <a:xfrm>
              <a:off x="11188390" y="-7961"/>
              <a:ext cx="3397738" cy="1032224"/>
            </a:xfrm>
            <a:custGeom>
              <a:avLst/>
              <a:gdLst/>
              <a:ahLst/>
              <a:cxnLst/>
              <a:rect l="l" t="t" r="r" b="b"/>
              <a:pathLst>
                <a:path w="3397738" h="1032224">
                  <a:moveTo>
                    <a:pt x="0" y="0"/>
                  </a:moveTo>
                  <a:lnTo>
                    <a:pt x="3397738" y="0"/>
                  </a:lnTo>
                  <a:lnTo>
                    <a:pt x="3397738" y="1032224"/>
                  </a:lnTo>
                  <a:lnTo>
                    <a:pt x="0" y="1032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E1EA1AC-50B4-A235-A5DE-2D47D6925274}"/>
                </a:ext>
              </a:extLst>
            </p:cNvPr>
            <p:cNvSpPr/>
            <p:nvPr userDrawn="1"/>
          </p:nvSpPr>
          <p:spPr>
            <a:xfrm>
              <a:off x="13065270" y="5939967"/>
              <a:ext cx="1725411" cy="918033"/>
            </a:xfrm>
            <a:custGeom>
              <a:avLst/>
              <a:gdLst/>
              <a:ahLst/>
              <a:cxnLst/>
              <a:rect l="l" t="t" r="r" b="b"/>
              <a:pathLst>
                <a:path w="1725411" h="918033">
                  <a:moveTo>
                    <a:pt x="0" y="0"/>
                  </a:moveTo>
                  <a:lnTo>
                    <a:pt x="1725412" y="0"/>
                  </a:lnTo>
                  <a:lnTo>
                    <a:pt x="1725412" y="918032"/>
                  </a:lnTo>
                  <a:lnTo>
                    <a:pt x="0" y="918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6350" b="-41596"/>
              </a:stretch>
            </a:blipFill>
          </p:spPr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DE02A09-E2C7-7A41-5B52-6688F0F564D9}"/>
                </a:ext>
              </a:extLst>
            </p:cNvPr>
            <p:cNvSpPr/>
            <p:nvPr userDrawn="1"/>
          </p:nvSpPr>
          <p:spPr>
            <a:xfrm>
              <a:off x="8240297" y="1392361"/>
              <a:ext cx="2662312" cy="1118684"/>
            </a:xfrm>
            <a:custGeom>
              <a:avLst/>
              <a:gdLst/>
              <a:ahLst/>
              <a:cxnLst/>
              <a:rect l="l" t="t" r="r" b="b"/>
              <a:pathLst>
                <a:path w="2662312" h="1118684">
                  <a:moveTo>
                    <a:pt x="0" y="0"/>
                  </a:moveTo>
                  <a:lnTo>
                    <a:pt x="2662313" y="0"/>
                  </a:lnTo>
                  <a:lnTo>
                    <a:pt x="2662313" y="1118684"/>
                  </a:lnTo>
                  <a:lnTo>
                    <a:pt x="0" y="1118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6172" t="-56066" r="-34874" b="-72400"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EAF94D66-7266-8B88-4241-63997227D84C}"/>
                </a:ext>
              </a:extLst>
            </p:cNvPr>
            <p:cNvSpPr/>
            <p:nvPr userDrawn="1"/>
          </p:nvSpPr>
          <p:spPr>
            <a:xfrm>
              <a:off x="11461520" y="1443363"/>
              <a:ext cx="3244520" cy="880076"/>
            </a:xfrm>
            <a:custGeom>
              <a:avLst/>
              <a:gdLst/>
              <a:ahLst/>
              <a:cxnLst/>
              <a:rect l="l" t="t" r="r" b="b"/>
              <a:pathLst>
                <a:path w="3244520" h="880076">
                  <a:moveTo>
                    <a:pt x="0" y="0"/>
                  </a:moveTo>
                  <a:lnTo>
                    <a:pt x="3244521" y="0"/>
                  </a:lnTo>
                  <a:lnTo>
                    <a:pt x="3244521" y="880076"/>
                  </a:lnTo>
                  <a:lnTo>
                    <a:pt x="0" y="880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17D52A7-3EDD-58C1-D78B-3639D5979CA1}"/>
                </a:ext>
              </a:extLst>
            </p:cNvPr>
            <p:cNvSpPr/>
            <p:nvPr userDrawn="1"/>
          </p:nvSpPr>
          <p:spPr>
            <a:xfrm>
              <a:off x="8344496" y="-138932"/>
              <a:ext cx="1366953" cy="1216968"/>
            </a:xfrm>
            <a:custGeom>
              <a:avLst/>
              <a:gdLst/>
              <a:ahLst/>
              <a:cxnLst/>
              <a:rect l="l" t="t" r="r" b="b"/>
              <a:pathLst>
                <a:path w="1366953" h="1216968">
                  <a:moveTo>
                    <a:pt x="0" y="0"/>
                  </a:moveTo>
                  <a:lnTo>
                    <a:pt x="1366952" y="0"/>
                  </a:lnTo>
                  <a:lnTo>
                    <a:pt x="1366952" y="1216968"/>
                  </a:lnTo>
                  <a:lnTo>
                    <a:pt x="0" y="121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0993" t="-17822" r="-21414" b="-19742"/>
              </a:stretch>
            </a:blipFill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3FF4640-FC30-0357-B5EA-B022592CADDA}"/>
                </a:ext>
              </a:extLst>
            </p:cNvPr>
            <p:cNvSpPr/>
            <p:nvPr userDrawn="1"/>
          </p:nvSpPr>
          <p:spPr>
            <a:xfrm>
              <a:off x="8344496" y="4680537"/>
              <a:ext cx="2206961" cy="937958"/>
            </a:xfrm>
            <a:custGeom>
              <a:avLst/>
              <a:gdLst/>
              <a:ahLst/>
              <a:cxnLst/>
              <a:rect l="l" t="t" r="r" b="b"/>
              <a:pathLst>
                <a:path w="2206961" h="937958">
                  <a:moveTo>
                    <a:pt x="0" y="0"/>
                  </a:moveTo>
                  <a:lnTo>
                    <a:pt x="2206961" y="0"/>
                  </a:lnTo>
                  <a:lnTo>
                    <a:pt x="2206961" y="937958"/>
                  </a:lnTo>
                  <a:lnTo>
                    <a:pt x="0" y="93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0E381465-5605-1010-5CE9-C7A2BEE52B00}"/>
              </a:ext>
            </a:extLst>
          </p:cNvPr>
          <p:cNvSpPr txBox="1"/>
          <p:nvPr userDrawn="1"/>
        </p:nvSpPr>
        <p:spPr>
          <a:xfrm>
            <a:off x="1391233" y="2785035"/>
            <a:ext cx="37087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40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SOME OF THE </a:t>
            </a:r>
            <a:r>
              <a:rPr lang="en-US" sz="40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CLIENTS WE SERVE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C406908E-5174-4125-FCAB-E7D77BE67BE6}"/>
              </a:ext>
            </a:extLst>
          </p:cNvPr>
          <p:cNvSpPr txBox="1"/>
          <p:nvPr userDrawn="1"/>
        </p:nvSpPr>
        <p:spPr>
          <a:xfrm rot="-5406092">
            <a:off x="-650496" y="5575952"/>
            <a:ext cx="1727705" cy="389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0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9163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8D721229-C29D-26A7-6CF9-B6A050505B1F}"/>
              </a:ext>
            </a:extLst>
          </p:cNvPr>
          <p:cNvGrpSpPr/>
          <p:nvPr userDrawn="1"/>
        </p:nvGrpSpPr>
        <p:grpSpPr>
          <a:xfrm>
            <a:off x="-1" y="0"/>
            <a:ext cx="6334126" cy="6858000"/>
            <a:chOff x="0" y="0"/>
            <a:chExt cx="624571" cy="3479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1333DA4-7843-D1BB-1F41-BEB809E74F87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54DFB487-BAC2-DCFE-7116-BCB1DE9BE954}"/>
              </a:ext>
            </a:extLst>
          </p:cNvPr>
          <p:cNvSpPr txBox="1"/>
          <p:nvPr userDrawn="1"/>
        </p:nvSpPr>
        <p:spPr>
          <a:xfrm rot="-5406092">
            <a:off x="-653183" y="826055"/>
            <a:ext cx="1727705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1600" b="1" dirty="0">
                <a:solidFill>
                  <a:srgbClr val="FFFFFF"/>
                </a:solidFill>
                <a:latin typeface="Muli" panose="02000503040000020004" pitchFamily="2" charset="0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EAA3B1-D3AA-14FE-2A08-2A5DC1DBD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642258" y="5627877"/>
            <a:ext cx="186746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53F5FB35-11B2-7C2D-5086-F5EE971614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9391" y="2785706"/>
            <a:ext cx="3689010" cy="1682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Muli" panose="02000503040000020004" pitchFamily="2" charset="0"/>
              </a:defRPr>
            </a:lvl1pPr>
          </a:lstStyle>
          <a:p>
            <a:pPr lvl="0"/>
            <a:r>
              <a:rPr lang="en-US" dirty="0"/>
              <a:t>SOME OF THE CLIENTS WE SERVE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F96CEBA-2376-C361-E8B8-6D01E81C67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55055" y="144748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034B643-80F2-E454-966B-C00E99E9064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57235" y="144748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DF3534C-0A5D-3061-F32C-52C6332BC5B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55055" y="304006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676B078-842B-0CC4-91CB-1A2582F4D6A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57235" y="304006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7AC112D3-F840-5647-943D-9B9B5CEF31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55055" y="463264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33AE198-CC03-2C38-02DC-227C10B180E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57235" y="4632643"/>
            <a:ext cx="1455738" cy="1014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1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2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2" r:id="rId2"/>
    <p:sldLayoutId id="2147483676" r:id="rId3"/>
    <p:sldLayoutId id="2147483685" r:id="rId4"/>
    <p:sldLayoutId id="2147483649" r:id="rId5"/>
    <p:sldLayoutId id="2147483677" r:id="rId6"/>
    <p:sldLayoutId id="2147483672" r:id="rId7"/>
    <p:sldLayoutId id="2147483678" r:id="rId8"/>
    <p:sldLayoutId id="2147483673" r:id="rId9"/>
    <p:sldLayoutId id="2147483679" r:id="rId10"/>
    <p:sldLayoutId id="2147483691" r:id="rId11"/>
    <p:sldLayoutId id="2147483680" r:id="rId12"/>
    <p:sldLayoutId id="2147483675" r:id="rId13"/>
    <p:sldLayoutId id="2147483681" r:id="rId14"/>
    <p:sldLayoutId id="2147483684" r:id="rId15"/>
    <p:sldLayoutId id="2147483650" r:id="rId16"/>
    <p:sldLayoutId id="2147483652" r:id="rId17"/>
    <p:sldLayoutId id="2147483687" r:id="rId18"/>
    <p:sldLayoutId id="2147483682" r:id="rId19"/>
    <p:sldLayoutId id="2147483701" r:id="rId20"/>
    <p:sldLayoutId id="2147483695" r:id="rId21"/>
    <p:sldLayoutId id="2147483696" r:id="rId22"/>
    <p:sldLayoutId id="2147483694" r:id="rId23"/>
    <p:sldLayoutId id="2147483697" r:id="rId24"/>
    <p:sldLayoutId id="2147483698" r:id="rId25"/>
    <p:sldLayoutId id="2147483693" r:id="rId26"/>
    <p:sldLayoutId id="2147483686" r:id="rId27"/>
    <p:sldLayoutId id="2147483689" r:id="rId28"/>
    <p:sldLayoutId id="2147483688" r:id="rId29"/>
    <p:sldLayoutId id="2147483690" r:id="rId30"/>
    <p:sldLayoutId id="2147483700" r:id="rId31"/>
    <p:sldLayoutId id="2147483702" r:id="rId32"/>
    <p:sldLayoutId id="214748370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E801E-FB9C-3680-347B-BDFC3795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83D0D-B4F2-3292-DEB7-AFBF46867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32367-A587-A153-CD3E-E08964961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FB37D-93EE-4C37-9AEC-985E40739EA3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4DA76-6E43-30E6-9572-C4DE069A7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AED0-C0FB-A262-999B-C522D4C93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D3B2-3DE0-4AC6-89B8-1E7E081E4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8134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C40C0-EFA2-2D5B-CFDB-3AE26BCA75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7EBF6-F0B3-C014-2CB5-65DC417A7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14" y="0"/>
            <a:ext cx="545747" cy="6858000"/>
            <a:chOff x="0" y="0"/>
            <a:chExt cx="62457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418636" y="2271967"/>
            <a:ext cx="4185370" cy="4280492"/>
          </a:xfrm>
          <a:custGeom>
            <a:avLst/>
            <a:gdLst/>
            <a:ahLst/>
            <a:cxnLst/>
            <a:rect l="l" t="t" r="r" b="b"/>
            <a:pathLst>
              <a:path w="6278055" h="6420738">
                <a:moveTo>
                  <a:pt x="0" y="0"/>
                </a:moveTo>
                <a:lnTo>
                  <a:pt x="6278054" y="0"/>
                </a:lnTo>
                <a:lnTo>
                  <a:pt x="6278054" y="6420738"/>
                </a:lnTo>
                <a:lnTo>
                  <a:pt x="0" y="6420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08800" y="2003553"/>
            <a:ext cx="3146388" cy="4184027"/>
          </a:xfrm>
          <a:custGeom>
            <a:avLst/>
            <a:gdLst/>
            <a:ahLst/>
            <a:cxnLst/>
            <a:rect l="l" t="t" r="r" b="b"/>
            <a:pathLst>
              <a:path w="4719582" h="6276040">
                <a:moveTo>
                  <a:pt x="0" y="0"/>
                </a:moveTo>
                <a:lnTo>
                  <a:pt x="4719582" y="0"/>
                </a:lnTo>
                <a:lnTo>
                  <a:pt x="4719582" y="6276039"/>
                </a:lnTo>
                <a:lnTo>
                  <a:pt x="0" y="6276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3964" y="778004"/>
            <a:ext cx="948407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dirty="0">
                <a:solidFill>
                  <a:srgbClr val="1D7F90"/>
                </a:solidFill>
                <a:latin typeface="Muli Light"/>
                <a:ea typeface="Muli Light"/>
                <a:cs typeface="Muli Light"/>
                <a:sym typeface="Muli Light"/>
              </a:rPr>
              <a:t>PRODUCT </a:t>
            </a: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QUALITY CONTROL</a:t>
            </a:r>
            <a:r>
              <a:rPr lang="en-US" sz="4000" dirty="0">
                <a:solidFill>
                  <a:srgbClr val="1D7F90"/>
                </a:solidFill>
                <a:latin typeface="Muli Light"/>
                <a:ea typeface="Muli Light"/>
                <a:cs typeface="Muli Light"/>
                <a:sym typeface="Muli Light"/>
              </a:rPr>
              <a:t> </a:t>
            </a:r>
          </a:p>
          <a:p>
            <a:pPr>
              <a:lnSpc>
                <a:spcPts val="4800"/>
              </a:lnSpc>
            </a:pPr>
            <a:endParaRPr lang="en-US" sz="4000" dirty="0">
              <a:solidFill>
                <a:srgbClr val="1D7F90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18636" y="1529040"/>
            <a:ext cx="5633521" cy="110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Individualisation </a:t>
            </a:r>
            <a:r>
              <a:rPr lang="en-US" sz="16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of containers (removal from the nest) + 100% IPC and Reject Management </a:t>
            </a:r>
          </a:p>
          <a:p>
            <a:pPr>
              <a:lnSpc>
                <a:spcPts val="2239"/>
              </a:lnSpc>
            </a:pPr>
            <a:endParaRPr lang="en-US" sz="160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>
              <a:lnSpc>
                <a:spcPts val="2239"/>
              </a:lnSpc>
            </a:pPr>
            <a:endParaRPr lang="en-US" sz="160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8637" y="4568826"/>
            <a:ext cx="1917799" cy="85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1"/>
              </a:lnSpc>
              <a:spcBef>
                <a:spcPct val="0"/>
              </a:spcBef>
            </a:pPr>
            <a:r>
              <a:rPr lang="en-US" sz="1207" b="1" dirty="0">
                <a:solidFill>
                  <a:srgbClr val="808080"/>
                </a:solidFill>
                <a:latin typeface="Muli Bold"/>
                <a:ea typeface="Muli Bold"/>
                <a:cs typeface="Muli Bold"/>
                <a:sym typeface="Muli Bold"/>
              </a:rPr>
              <a:t>Vision System + AI 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 dirty="0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Stopper present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 dirty="0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Stopper Position/height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42753" y="3584702"/>
            <a:ext cx="1576759" cy="172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1"/>
              </a:lnSpc>
              <a:spcBef>
                <a:spcPct val="0"/>
              </a:spcBef>
            </a:pPr>
            <a:r>
              <a:rPr lang="en-US" sz="1207" b="1">
                <a:solidFill>
                  <a:srgbClr val="808080"/>
                </a:solidFill>
                <a:latin typeface="Muli Bold"/>
                <a:ea typeface="Muli Bold"/>
                <a:cs typeface="Muli Bold"/>
                <a:sym typeface="Muli Bold"/>
              </a:rPr>
              <a:t>Weigh cell 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Vial present (No vial-No fill)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Liquid net weight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Pump Feedback (Zero-loss prime/filling)</a:t>
            </a:r>
          </a:p>
          <a:p>
            <a:pPr>
              <a:lnSpc>
                <a:spcPts val="1691"/>
              </a:lnSpc>
              <a:spcBef>
                <a:spcPct val="0"/>
              </a:spcBef>
            </a:pPr>
            <a:endParaRPr lang="en-US" sz="1207">
              <a:solidFill>
                <a:srgbClr val="80808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16598" y="2081357"/>
            <a:ext cx="1443037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1"/>
              </a:lnSpc>
              <a:spcBef>
                <a:spcPct val="0"/>
              </a:spcBef>
            </a:pPr>
            <a:r>
              <a:rPr lang="en-US" sz="1207" b="1">
                <a:solidFill>
                  <a:srgbClr val="808080"/>
                </a:solidFill>
                <a:latin typeface="Muli Bold"/>
                <a:ea typeface="Muli Bold"/>
                <a:cs typeface="Muli Bold"/>
                <a:sym typeface="Muli Bold"/>
              </a:rPr>
              <a:t>Load Cell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Pre-crimp load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Inferred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Residual Seal Force</a:t>
            </a:r>
          </a:p>
          <a:p>
            <a:pPr>
              <a:lnSpc>
                <a:spcPts val="1691"/>
              </a:lnSpc>
              <a:spcBef>
                <a:spcPct val="0"/>
              </a:spcBef>
            </a:pPr>
            <a:endParaRPr lang="en-US" sz="1207">
              <a:solidFill>
                <a:srgbClr val="80808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37835" y="4496225"/>
            <a:ext cx="1443037" cy="107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1"/>
              </a:lnSpc>
              <a:spcBef>
                <a:spcPct val="0"/>
              </a:spcBef>
            </a:pPr>
            <a:r>
              <a:rPr lang="en-US" sz="1207" b="1" dirty="0">
                <a:solidFill>
                  <a:srgbClr val="808080"/>
                </a:solidFill>
                <a:latin typeface="Muli Bold"/>
                <a:ea typeface="Muli Bold"/>
                <a:cs typeface="Muli Bold"/>
                <a:sym typeface="Muli Bold"/>
              </a:rPr>
              <a:t>Vision System + AI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 dirty="0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Cap present</a:t>
            </a:r>
          </a:p>
          <a:p>
            <a:pPr marL="260792" lvl="1" indent="-130396">
              <a:lnSpc>
                <a:spcPts val="1691"/>
              </a:lnSpc>
              <a:buFont typeface="Arial"/>
              <a:buChar char="•"/>
            </a:pPr>
            <a:r>
              <a:rPr lang="en-US" sz="1207" dirty="0">
                <a:solidFill>
                  <a:srgbClr val="808080"/>
                </a:solidFill>
                <a:latin typeface="Muli"/>
                <a:ea typeface="Muli"/>
                <a:cs typeface="Muli"/>
                <a:sym typeface="Muli"/>
              </a:rPr>
              <a:t>Crimp Quality</a:t>
            </a:r>
          </a:p>
          <a:p>
            <a:pPr>
              <a:lnSpc>
                <a:spcPts val="1691"/>
              </a:lnSpc>
              <a:spcBef>
                <a:spcPct val="0"/>
              </a:spcBef>
            </a:pPr>
            <a:endParaRPr lang="en-US" sz="1207" dirty="0">
              <a:solidFill>
                <a:srgbClr val="808080"/>
              </a:solidFill>
              <a:latin typeface="Muli"/>
              <a:ea typeface="Muli"/>
              <a:cs typeface="Muli"/>
              <a:sym typeface="Muli"/>
            </a:endParaRPr>
          </a:p>
          <a:p>
            <a:pPr>
              <a:lnSpc>
                <a:spcPts val="1691"/>
              </a:lnSpc>
              <a:spcBef>
                <a:spcPct val="0"/>
              </a:spcBef>
            </a:pPr>
            <a:endParaRPr lang="en-US" sz="1207" dirty="0">
              <a:solidFill>
                <a:srgbClr val="80808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TextBox 13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B3C16-AABA-80D8-1941-E568D05B7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080476-D060-AAAF-A615-038AC15CD8A6}"/>
              </a:ext>
            </a:extLst>
          </p:cNvPr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AC4B509-45C8-41CF-C594-36CB396C41E8}"/>
                </a:ext>
              </a:extLst>
            </p:cNvPr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1A2A08B-F9ED-0A43-69DE-7FED669D4AF1}"/>
              </a:ext>
            </a:extLst>
          </p:cNvPr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3328469-6597-78E2-8AB7-271DC4E10547}"/>
              </a:ext>
            </a:extLst>
          </p:cNvPr>
          <p:cNvGrpSpPr/>
          <p:nvPr/>
        </p:nvGrpSpPr>
        <p:grpSpPr>
          <a:xfrm>
            <a:off x="10566400" y="0"/>
            <a:ext cx="1113808" cy="1212933"/>
            <a:chOff x="0" y="0"/>
            <a:chExt cx="684206" cy="97914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A19B7A0-802D-63A8-42E5-49B9DA90B8BA}"/>
                </a:ext>
              </a:extLst>
            </p:cNvPr>
            <p:cNvSpPr/>
            <p:nvPr/>
          </p:nvSpPr>
          <p:spPr>
            <a:xfrm>
              <a:off x="0" y="0"/>
              <a:ext cx="684206" cy="979144"/>
            </a:xfrm>
            <a:custGeom>
              <a:avLst/>
              <a:gdLst/>
              <a:ahLst/>
              <a:cxnLst/>
              <a:rect l="l" t="t" r="r" b="b"/>
              <a:pathLst>
                <a:path w="684206" h="979144">
                  <a:moveTo>
                    <a:pt x="0" y="0"/>
                  </a:moveTo>
                  <a:lnTo>
                    <a:pt x="684206" y="0"/>
                  </a:lnTo>
                  <a:lnTo>
                    <a:pt x="684206" y="979144"/>
                  </a:lnTo>
                  <a:lnTo>
                    <a:pt x="0" y="979144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E4B93B3-CD89-6A00-EC85-F8CC4429C590}"/>
                </a:ext>
              </a:extLst>
            </p:cNvPr>
            <p:cNvSpPr txBox="1"/>
            <p:nvPr/>
          </p:nvSpPr>
          <p:spPr>
            <a:xfrm>
              <a:off x="0" y="-28575"/>
              <a:ext cx="684206" cy="10077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B941886-A7A4-3EAD-F311-2AB99B523BFA}"/>
              </a:ext>
            </a:extLst>
          </p:cNvPr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FBEBE50-3BC2-2020-4141-EC6A48F0E001}"/>
              </a:ext>
            </a:extLst>
          </p:cNvPr>
          <p:cNvSpPr txBox="1"/>
          <p:nvPr/>
        </p:nvSpPr>
        <p:spPr>
          <a:xfrm>
            <a:off x="1418636" y="2108200"/>
            <a:ext cx="8741364" cy="3576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Engineered from the ground up following the latest Annex 1 revision.</a:t>
            </a: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Ex-MHRA Inspector consulted and involved in the specification and design</a:t>
            </a: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First Air principle fully adopted</a:t>
            </a: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0.45 m/s Unidirectional Airflow at working position</a:t>
            </a: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Environmental Monitoring risk-based approach – Passive settle plates, Active Air samplers and Particle Counters</a:t>
            </a: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358793" indent="-358793">
              <a:lnSpc>
                <a:spcPts val="1960"/>
              </a:lnSpc>
              <a:buClr>
                <a:srgbClr val="1D7F9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With 100% level of quality inspection and advanced reject management, roboFIL™ </a:t>
            </a:r>
            <a:r>
              <a:rPr lang="en-US" sz="1600" dirty="0" err="1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minimises</a:t>
            </a: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 contamination, supporting a robust Contamination Control Strategy (CCS).</a:t>
            </a:r>
          </a:p>
          <a:p>
            <a:pPr>
              <a:lnSpc>
                <a:spcPts val="1960"/>
              </a:lnSpc>
            </a:pPr>
            <a:endParaRPr lang="en-US" sz="1600" dirty="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7E0ECE25-B2C2-44D7-8839-B0402D5D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504" y="392708"/>
            <a:ext cx="609600" cy="609600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3782AFC-3AA0-E47B-45F4-0E509C9C55E6}"/>
              </a:ext>
            </a:extLst>
          </p:cNvPr>
          <p:cNvSpPr txBox="1"/>
          <p:nvPr/>
        </p:nvSpPr>
        <p:spPr>
          <a:xfrm>
            <a:off x="1418636" y="854282"/>
            <a:ext cx="772639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Light"/>
                <a:ea typeface="Muli Light"/>
                <a:cs typeface="Muli Light"/>
                <a:sym typeface="Muli Light"/>
              </a:rPr>
              <a:t>ANNEX 1 </a:t>
            </a:r>
            <a:r>
              <a:rPr lang="en-US" sz="4000" dirty="0">
                <a:solidFill>
                  <a:srgbClr val="1D7F90"/>
                </a:solidFill>
                <a:latin typeface="Muli Light"/>
                <a:ea typeface="Muli Light"/>
                <a:cs typeface="Muli Light"/>
                <a:sym typeface="Muli Light"/>
              </a:rPr>
              <a:t>COMPLIANT</a:t>
            </a:r>
          </a:p>
        </p:txBody>
      </p:sp>
    </p:spTree>
    <p:extLst>
      <p:ext uri="{BB962C8B-B14F-4D97-AF65-F5344CB8AC3E}">
        <p14:creationId xmlns:p14="http://schemas.microsoft.com/office/powerpoint/2010/main" val="275596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59233" y="0"/>
            <a:ext cx="1113808" cy="1378173"/>
            <a:chOff x="0" y="0"/>
            <a:chExt cx="684206" cy="979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4206" cy="979144"/>
            </a:xfrm>
            <a:custGeom>
              <a:avLst/>
              <a:gdLst/>
              <a:ahLst/>
              <a:cxnLst/>
              <a:rect l="l" t="t" r="r" b="b"/>
              <a:pathLst>
                <a:path w="684206" h="979144">
                  <a:moveTo>
                    <a:pt x="0" y="0"/>
                  </a:moveTo>
                  <a:lnTo>
                    <a:pt x="684206" y="0"/>
                  </a:lnTo>
                  <a:lnTo>
                    <a:pt x="684206" y="979144"/>
                  </a:lnTo>
                  <a:lnTo>
                    <a:pt x="0" y="979144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84206" cy="10077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928913" y="436289"/>
            <a:ext cx="774449" cy="687323"/>
          </a:xfrm>
          <a:custGeom>
            <a:avLst/>
            <a:gdLst/>
            <a:ahLst/>
            <a:cxnLst/>
            <a:rect l="l" t="t" r="r" b="b"/>
            <a:pathLst>
              <a:path w="1161674" h="1030985">
                <a:moveTo>
                  <a:pt x="0" y="0"/>
                </a:moveTo>
                <a:lnTo>
                  <a:pt x="1161673" y="0"/>
                </a:lnTo>
                <a:lnTo>
                  <a:pt x="1161673" y="1030986"/>
                </a:lnTo>
                <a:lnTo>
                  <a:pt x="0" y="1030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5130800" y="1582380"/>
            <a:ext cx="7061199" cy="3812213"/>
            <a:chOff x="0" y="0"/>
            <a:chExt cx="3446696" cy="14150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6696" cy="1415086"/>
            </a:xfrm>
            <a:custGeom>
              <a:avLst/>
              <a:gdLst/>
              <a:ahLst/>
              <a:cxnLst/>
              <a:rect l="l" t="t" r="r" b="b"/>
              <a:pathLst>
                <a:path w="3446696" h="1415086">
                  <a:moveTo>
                    <a:pt x="0" y="0"/>
                  </a:moveTo>
                  <a:lnTo>
                    <a:pt x="3446696" y="0"/>
                  </a:lnTo>
                  <a:lnTo>
                    <a:pt x="3446696" y="1415086"/>
                  </a:lnTo>
                  <a:lnTo>
                    <a:pt x="0" y="1415086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446696" cy="1462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0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379106" y="1714004"/>
            <a:ext cx="2192801" cy="3680589"/>
          </a:xfrm>
          <a:custGeom>
            <a:avLst/>
            <a:gdLst/>
            <a:ahLst/>
            <a:cxnLst/>
            <a:rect l="l" t="t" r="r" b="b"/>
            <a:pathLst>
              <a:path w="3289202" h="5520884">
                <a:moveTo>
                  <a:pt x="0" y="0"/>
                </a:moveTo>
                <a:lnTo>
                  <a:pt x="3289201" y="0"/>
                </a:lnTo>
                <a:lnTo>
                  <a:pt x="3289201" y="5520883"/>
                </a:lnTo>
                <a:lnTo>
                  <a:pt x="0" y="5520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200" r="-98223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130800" y="5266293"/>
            <a:ext cx="8291755" cy="1591708"/>
            <a:chOff x="0" y="-47625"/>
            <a:chExt cx="3446696" cy="1462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9916" cy="1415086"/>
            </a:xfrm>
            <a:custGeom>
              <a:avLst/>
              <a:gdLst/>
              <a:ahLst/>
              <a:cxnLst/>
              <a:rect l="l" t="t" r="r" b="b"/>
              <a:pathLst>
                <a:path w="3446696" h="1415086">
                  <a:moveTo>
                    <a:pt x="0" y="0"/>
                  </a:moveTo>
                  <a:lnTo>
                    <a:pt x="3446696" y="0"/>
                  </a:lnTo>
                  <a:lnTo>
                    <a:pt x="3446696" y="1415086"/>
                  </a:lnTo>
                  <a:lnTo>
                    <a:pt x="0" y="141508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446696" cy="1462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0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851992" y="5578398"/>
            <a:ext cx="1420505" cy="370158"/>
          </a:xfrm>
          <a:custGeom>
            <a:avLst/>
            <a:gdLst/>
            <a:ahLst/>
            <a:cxnLst/>
            <a:rect l="l" t="t" r="r" b="b"/>
            <a:pathLst>
              <a:path w="2130757" h="555237">
                <a:moveTo>
                  <a:pt x="0" y="0"/>
                </a:moveTo>
                <a:lnTo>
                  <a:pt x="2130758" y="0"/>
                </a:lnTo>
                <a:lnTo>
                  <a:pt x="2130758" y="555237"/>
                </a:lnTo>
                <a:lnTo>
                  <a:pt x="0" y="555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82228" y="787400"/>
            <a:ext cx="1862459" cy="4530719"/>
          </a:xfrm>
          <a:custGeom>
            <a:avLst/>
            <a:gdLst/>
            <a:ahLst/>
            <a:cxnLst/>
            <a:rect l="l" t="t" r="r" b="b"/>
            <a:pathLst>
              <a:path w="2898573" h="6921965">
                <a:moveTo>
                  <a:pt x="0" y="0"/>
                </a:moveTo>
                <a:lnTo>
                  <a:pt x="2898573" y="0"/>
                </a:lnTo>
                <a:lnTo>
                  <a:pt x="2898573" y="6921964"/>
                </a:lnTo>
                <a:lnTo>
                  <a:pt x="0" y="6921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8" name="TextBox 18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6553" y="1586863"/>
            <a:ext cx="3427091" cy="449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5B5B5B"/>
                </a:solidFill>
                <a:latin typeface="Muli Bold"/>
                <a:ea typeface="Muli Bold"/>
                <a:cs typeface="Muli Bold"/>
                <a:sym typeface="Muli Bold"/>
              </a:rPr>
              <a:t>Compact design</a:t>
            </a: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 fits seamlessly into existing clean rooms, with </a:t>
            </a:r>
            <a:r>
              <a:rPr lang="en-US" sz="1600" b="1" dirty="0">
                <a:solidFill>
                  <a:srgbClr val="5B5B5B"/>
                </a:solidFill>
                <a:latin typeface="Muli Bold"/>
                <a:ea typeface="Muli Bold"/>
                <a:cs typeface="Muli Bold"/>
                <a:sym typeface="Muli Bold"/>
              </a:rPr>
              <a:t>minimal integration.</a:t>
            </a:r>
          </a:p>
          <a:p>
            <a:pPr>
              <a:lnSpc>
                <a:spcPts val="2239"/>
              </a:lnSpc>
            </a:pPr>
            <a:endParaRPr lang="en-US" sz="1600" b="1" dirty="0">
              <a:solidFill>
                <a:srgbClr val="5B5B5B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5B5B5B"/>
                </a:solidFill>
                <a:latin typeface="Muli Bold"/>
                <a:ea typeface="Muli Bold"/>
                <a:cs typeface="Muli Bold"/>
                <a:sym typeface="Muli Bold"/>
              </a:rPr>
              <a:t>Integrated,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Bag Removal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Air handling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VPHP Generator and Catalysts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Electrical Cabinets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Environmental Monitoring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r>
              <a:rPr lang="en-US" sz="1600" dirty="0">
                <a:solidFill>
                  <a:srgbClr val="5B5B5B"/>
                </a:solidFill>
                <a:latin typeface="Muli Light"/>
                <a:sym typeface="Muli Bold"/>
              </a:rPr>
              <a:t>Vial Crimping (if required)</a:t>
            </a:r>
          </a:p>
          <a:p>
            <a:pPr marL="228611" indent="-228611">
              <a:lnSpc>
                <a:spcPts val="2239"/>
              </a:lnSpc>
              <a:buFontTx/>
              <a:buChar char="-"/>
            </a:pPr>
            <a:endParaRPr lang="en-US" sz="1600" b="1" dirty="0">
              <a:solidFill>
                <a:srgbClr val="5B5B5B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5B5B5B"/>
                </a:solidFill>
                <a:latin typeface="Muli Bold"/>
                <a:ea typeface="Muli Bold"/>
                <a:cs typeface="Muli Bold"/>
                <a:sym typeface="Muli Bold"/>
              </a:rPr>
              <a:t>Single source supply = simplified integration, commissioning and service</a:t>
            </a:r>
          </a:p>
          <a:p>
            <a:pPr>
              <a:lnSpc>
                <a:spcPts val="2239"/>
              </a:lnSpc>
            </a:pPr>
            <a:endParaRPr lang="en-US" sz="1600" b="1" dirty="0">
              <a:solidFill>
                <a:srgbClr val="5B5B5B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482227" y="5546647"/>
            <a:ext cx="2182695" cy="82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Industry standard </a:t>
            </a:r>
          </a:p>
          <a:p>
            <a:pPr algn="ctr"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Floor-to-ceiling design</a:t>
            </a:r>
          </a:p>
          <a:p>
            <a:pPr algn="ctr"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Built into clean room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94976" y="6021092"/>
            <a:ext cx="934537" cy="2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2450mm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7BA339-E8AC-1678-5B3E-DC70448ECC8D}"/>
              </a:ext>
            </a:extLst>
          </p:cNvPr>
          <p:cNvCxnSpPr>
            <a:cxnSpLocks/>
          </p:cNvCxnSpPr>
          <p:nvPr/>
        </p:nvCxnSpPr>
        <p:spPr>
          <a:xfrm>
            <a:off x="7656730" y="2006601"/>
            <a:ext cx="0" cy="33202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A1836-792A-BBEE-F044-873311F54E76}"/>
              </a:ext>
            </a:extLst>
          </p:cNvPr>
          <p:cNvCxnSpPr/>
          <p:nvPr/>
        </p:nvCxnSpPr>
        <p:spPr>
          <a:xfrm>
            <a:off x="7272496" y="2006600"/>
            <a:ext cx="48583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D5C2710F-4E9A-7F30-0B55-1E611E66EB3B}"/>
              </a:ext>
            </a:extLst>
          </p:cNvPr>
          <p:cNvSpPr txBox="1"/>
          <p:nvPr/>
        </p:nvSpPr>
        <p:spPr>
          <a:xfrm>
            <a:off x="1418636" y="670420"/>
            <a:ext cx="772639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dirty="0">
                <a:solidFill>
                  <a:srgbClr val="1D7F90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PLUG &amp; PLAY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9673" y="722848"/>
            <a:ext cx="5702578" cy="2150797"/>
            <a:chOff x="0" y="0"/>
            <a:chExt cx="2252870" cy="8496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2870" cy="849698"/>
            </a:xfrm>
            <a:custGeom>
              <a:avLst/>
              <a:gdLst/>
              <a:ahLst/>
              <a:cxnLst/>
              <a:rect l="l" t="t" r="r" b="b"/>
              <a:pathLst>
                <a:path w="2252870" h="849698">
                  <a:moveTo>
                    <a:pt x="0" y="0"/>
                  </a:moveTo>
                  <a:lnTo>
                    <a:pt x="2252870" y="0"/>
                  </a:lnTo>
                  <a:lnTo>
                    <a:pt x="2252870" y="849698"/>
                  </a:lnTo>
                  <a:lnTo>
                    <a:pt x="0" y="849698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52870" cy="878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69673" y="3220801"/>
            <a:ext cx="5686163" cy="3220495"/>
            <a:chOff x="0" y="0"/>
            <a:chExt cx="2246385" cy="12722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46385" cy="1272294"/>
            </a:xfrm>
            <a:custGeom>
              <a:avLst/>
              <a:gdLst/>
              <a:ahLst/>
              <a:cxnLst/>
              <a:rect l="l" t="t" r="r" b="b"/>
              <a:pathLst>
                <a:path w="2246385" h="1272294">
                  <a:moveTo>
                    <a:pt x="0" y="0"/>
                  </a:moveTo>
                  <a:lnTo>
                    <a:pt x="2246385" y="0"/>
                  </a:lnTo>
                  <a:lnTo>
                    <a:pt x="2246385" y="1272294"/>
                  </a:lnTo>
                  <a:lnTo>
                    <a:pt x="0" y="1272294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46385" cy="13008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005766" y="722848"/>
            <a:ext cx="2566485" cy="2150797"/>
          </a:xfrm>
          <a:custGeom>
            <a:avLst/>
            <a:gdLst/>
            <a:ahLst/>
            <a:cxnLst/>
            <a:rect l="l" t="t" r="r" b="b"/>
            <a:pathLst>
              <a:path w="3849728" h="3226196">
                <a:moveTo>
                  <a:pt x="0" y="0"/>
                </a:moveTo>
                <a:lnTo>
                  <a:pt x="3849728" y="0"/>
                </a:lnTo>
                <a:lnTo>
                  <a:pt x="3849728" y="3226196"/>
                </a:lnTo>
                <a:lnTo>
                  <a:pt x="0" y="3226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6" r="-56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5766" y="3324901"/>
            <a:ext cx="2543533" cy="3012295"/>
          </a:xfrm>
          <a:custGeom>
            <a:avLst/>
            <a:gdLst/>
            <a:ahLst/>
            <a:cxnLst/>
            <a:rect l="l" t="t" r="r" b="b"/>
            <a:pathLst>
              <a:path w="3815300" h="4518443">
                <a:moveTo>
                  <a:pt x="0" y="0"/>
                </a:moveTo>
                <a:lnTo>
                  <a:pt x="3815300" y="0"/>
                </a:lnTo>
                <a:lnTo>
                  <a:pt x="3815300" y="4518443"/>
                </a:lnTo>
                <a:lnTo>
                  <a:pt x="0" y="4518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8" r="-455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81158" y="2922771"/>
            <a:ext cx="888251" cy="1335717"/>
          </a:xfrm>
          <a:custGeom>
            <a:avLst/>
            <a:gdLst/>
            <a:ahLst/>
            <a:cxnLst/>
            <a:rect l="l" t="t" r="r" b="b"/>
            <a:pathLst>
              <a:path w="1332377" h="2003575">
                <a:moveTo>
                  <a:pt x="0" y="0"/>
                </a:moveTo>
                <a:lnTo>
                  <a:pt x="1332378" y="0"/>
                </a:lnTo>
                <a:lnTo>
                  <a:pt x="1332378" y="2003575"/>
                </a:lnTo>
                <a:lnTo>
                  <a:pt x="0" y="20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6362" y="1898651"/>
            <a:ext cx="41517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LIQUID PUMP TECHNOLOGIES</a:t>
            </a:r>
            <a:r>
              <a:rPr lang="en-US" sz="4000" dirty="0">
                <a:solidFill>
                  <a:srgbClr val="1D7F90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 SINGLE USE FLUID PATH</a:t>
            </a:r>
          </a:p>
          <a:p>
            <a:pPr>
              <a:lnSpc>
                <a:spcPts val="4800"/>
              </a:lnSpc>
            </a:pPr>
            <a:endParaRPr lang="en-US" sz="4000" dirty="0">
              <a:solidFill>
                <a:srgbClr val="1D7F90"/>
              </a:solidFill>
              <a:latin typeface="Muli Extra-Light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239795" y="957509"/>
            <a:ext cx="2208993" cy="2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PERISTALTIC PUMP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6363" y="4546320"/>
            <a:ext cx="2574163" cy="82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roboFIL™ </a:t>
            </a:r>
            <a:r>
              <a:rPr lang="en-US" sz="1600" dirty="0" err="1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utilises</a:t>
            </a: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 3P innovation’s existing liquid filling technology.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1442783"/>
            <a:ext cx="2692400" cy="100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High accuracy filling &lt;1%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0.1ml to 50ml+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Fully stainless construction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Compact, clean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39795" y="3514348"/>
            <a:ext cx="2208993" cy="2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LINISTALTIC™ PUMP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96000" y="3974803"/>
            <a:ext cx="2909765" cy="2543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Novel principle (Patent pending)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High accuracy filling (0.1 to 5ml)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Suitable for high </a:t>
            </a:r>
            <a:r>
              <a:rPr lang="en-US" sz="1393" dirty="0" err="1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viscocity</a:t>
            </a: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 and shear sensitive products including ATMP’s</a:t>
            </a:r>
          </a:p>
          <a:p>
            <a:pPr marL="300978" lvl="1" indent="-150490">
              <a:lnSpc>
                <a:spcPts val="1951"/>
              </a:lnSpc>
              <a:buFont typeface="Arial"/>
              <a:buChar char="•"/>
            </a:pPr>
            <a:r>
              <a:rPr lang="en-US" sz="1393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Eliminates the need for Rotary Piston Pumps</a:t>
            </a:r>
          </a:p>
          <a:p>
            <a:pPr>
              <a:lnSpc>
                <a:spcPts val="1951"/>
              </a:lnSpc>
              <a:spcBef>
                <a:spcPct val="0"/>
              </a:spcBef>
            </a:pPr>
            <a:endParaRPr lang="en-US" sz="1393" dirty="0">
              <a:solidFill>
                <a:srgbClr val="70707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TextBox 20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9673" y="1230312"/>
            <a:ext cx="5702578" cy="4854706"/>
            <a:chOff x="0" y="0"/>
            <a:chExt cx="2252870" cy="19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2870" cy="1917909"/>
            </a:xfrm>
            <a:custGeom>
              <a:avLst/>
              <a:gdLst/>
              <a:ahLst/>
              <a:cxnLst/>
              <a:rect l="l" t="t" r="r" b="b"/>
              <a:pathLst>
                <a:path w="2252870" h="1917909">
                  <a:moveTo>
                    <a:pt x="0" y="0"/>
                  </a:moveTo>
                  <a:lnTo>
                    <a:pt x="2252870" y="0"/>
                  </a:lnTo>
                  <a:lnTo>
                    <a:pt x="2252870" y="1917909"/>
                  </a:lnTo>
                  <a:lnTo>
                    <a:pt x="0" y="1917909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52870" cy="19464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283274" y="3699290"/>
            <a:ext cx="1784721" cy="2346044"/>
          </a:xfrm>
          <a:custGeom>
            <a:avLst/>
            <a:gdLst/>
            <a:ahLst/>
            <a:cxnLst/>
            <a:rect l="l" t="t" r="r" b="b"/>
            <a:pathLst>
              <a:path w="2677081" h="3519066">
                <a:moveTo>
                  <a:pt x="0" y="0"/>
                </a:moveTo>
                <a:lnTo>
                  <a:pt x="2677081" y="0"/>
                </a:lnTo>
                <a:lnTo>
                  <a:pt x="2677081" y="3519066"/>
                </a:lnTo>
                <a:lnTo>
                  <a:pt x="0" y="35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00824" y="1397448"/>
            <a:ext cx="1277029" cy="2203399"/>
          </a:xfrm>
          <a:custGeom>
            <a:avLst/>
            <a:gdLst/>
            <a:ahLst/>
            <a:cxnLst/>
            <a:rect l="l" t="t" r="r" b="b"/>
            <a:pathLst>
              <a:path w="1915544" h="3305098">
                <a:moveTo>
                  <a:pt x="0" y="0"/>
                </a:moveTo>
                <a:lnTo>
                  <a:pt x="1915544" y="0"/>
                </a:lnTo>
                <a:lnTo>
                  <a:pt x="1915544" y="3305098"/>
                </a:lnTo>
                <a:lnTo>
                  <a:pt x="0" y="3305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7893" y="1898651"/>
            <a:ext cx="415752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LIQUID PUMP TECHNOLOGIES</a:t>
            </a:r>
          </a:p>
          <a:p>
            <a:pPr>
              <a:lnSpc>
                <a:spcPts val="4800"/>
              </a:lnSpc>
            </a:pPr>
            <a:r>
              <a:rPr lang="en-US" sz="4000" dirty="0">
                <a:solidFill>
                  <a:srgbClr val="1D7F90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ROTARY PISTON PUMP</a:t>
            </a:r>
          </a:p>
          <a:p>
            <a:pPr>
              <a:lnSpc>
                <a:spcPts val="4800"/>
              </a:lnSpc>
            </a:pPr>
            <a:endParaRPr lang="en-US" sz="4000" dirty="0">
              <a:solidFill>
                <a:srgbClr val="1D7F90"/>
              </a:solidFill>
              <a:latin typeface="Muli Extra-Light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85423" y="1497890"/>
            <a:ext cx="3815401" cy="261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ROTARY PISTON PUMP (NEOCERAM)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6363" y="4546320"/>
            <a:ext cx="2574163" cy="82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roboFIL™ </a:t>
            </a:r>
            <a:r>
              <a:rPr lang="en-US" sz="1600" dirty="0" err="1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utilises</a:t>
            </a: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 3P innovations existing liquid filling technology.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96000" y="1935094"/>
            <a:ext cx="3187274" cy="396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Each pump is servo controlled for individual control and adjustment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Precision filling from as low as 0.05 ml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Accuracies of better than +/-0.2%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Suitable for viscous products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Stainless Steel construction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High precision ceramic pump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User-programmable ‘recipes’ where users can define filling recipe parameters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Calibration and batch reporting 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Suitable for VPHP environment</a:t>
            </a:r>
          </a:p>
        </p:txBody>
      </p:sp>
      <p:sp>
        <p:nvSpPr>
          <p:cNvPr id="14" name="TextBox 14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7119EC6-234F-3557-BC60-BD2236D8C2AD}"/>
              </a:ext>
            </a:extLst>
          </p:cNvPr>
          <p:cNvGrpSpPr/>
          <p:nvPr/>
        </p:nvGrpSpPr>
        <p:grpSpPr>
          <a:xfrm>
            <a:off x="6307815" y="1230312"/>
            <a:ext cx="5264436" cy="4854706"/>
            <a:chOff x="0" y="0"/>
            <a:chExt cx="2252870" cy="1917909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DB453D48-BB93-7B68-9E3A-307865C1C1AE}"/>
                </a:ext>
              </a:extLst>
            </p:cNvPr>
            <p:cNvSpPr/>
            <p:nvPr/>
          </p:nvSpPr>
          <p:spPr>
            <a:xfrm>
              <a:off x="0" y="0"/>
              <a:ext cx="2252870" cy="1917909"/>
            </a:xfrm>
            <a:custGeom>
              <a:avLst/>
              <a:gdLst/>
              <a:ahLst/>
              <a:cxnLst/>
              <a:rect l="l" t="t" r="r" b="b"/>
              <a:pathLst>
                <a:path w="2252870" h="1917909">
                  <a:moveTo>
                    <a:pt x="0" y="0"/>
                  </a:moveTo>
                  <a:lnTo>
                    <a:pt x="2252870" y="0"/>
                  </a:lnTo>
                  <a:lnTo>
                    <a:pt x="2252870" y="1917909"/>
                  </a:lnTo>
                  <a:lnTo>
                    <a:pt x="0" y="1917909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E599B51E-2DD3-D993-722D-11808BC77111}"/>
                </a:ext>
              </a:extLst>
            </p:cNvPr>
            <p:cNvSpPr txBox="1"/>
            <p:nvPr/>
          </p:nvSpPr>
          <p:spPr>
            <a:xfrm>
              <a:off x="0" y="-28575"/>
              <a:ext cx="2252870" cy="19464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DA64E69-B3C6-AE4D-ECA2-377A635EFE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3523" y="1932269"/>
            <a:ext cx="1075781" cy="2123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54AF9-B489-5B78-4FBD-9299E25BDA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0764" y="4000213"/>
            <a:ext cx="1192277" cy="1956079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818084F-3A44-5DE2-1FBF-C819C81C8344}"/>
              </a:ext>
            </a:extLst>
          </p:cNvPr>
          <p:cNvSpPr txBox="1"/>
          <p:nvPr/>
        </p:nvSpPr>
        <p:spPr>
          <a:xfrm>
            <a:off x="1210587" y="1541629"/>
            <a:ext cx="4673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Bold"/>
                <a:sym typeface="Muli Light"/>
              </a:rPr>
              <a:t>ENVIRONMENTAL MONITORING </a:t>
            </a:r>
            <a:r>
              <a:rPr lang="en-US" sz="4000" dirty="0">
                <a:solidFill>
                  <a:srgbClr val="1D7F90"/>
                </a:solidFill>
                <a:latin typeface="Muli Extra-Light"/>
                <a:sym typeface="Muli Light"/>
              </a:rPr>
              <a:t>VIABLE MONITORING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40A19E9-D4DF-94B9-3C2B-04F8D0DD345C}"/>
              </a:ext>
            </a:extLst>
          </p:cNvPr>
          <p:cNvSpPr txBox="1"/>
          <p:nvPr/>
        </p:nvSpPr>
        <p:spPr>
          <a:xfrm>
            <a:off x="1210588" y="4215769"/>
            <a:ext cx="2848201" cy="1389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roboFIL™ incorporates an automated plate management solution for operator free loading and unloading of settle plates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0FF23CED-C6B5-F423-1E44-C52D984D5B31}"/>
              </a:ext>
            </a:extLst>
          </p:cNvPr>
          <p:cNvSpPr txBox="1"/>
          <p:nvPr/>
        </p:nvSpPr>
        <p:spPr>
          <a:xfrm>
            <a:off x="6577519" y="2054951"/>
            <a:ext cx="3187274" cy="365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24 hours intervention free monitoring for a settle plate location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Removes operator involvement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Reduces chances of misplaced plates/lids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6 intervention free samples for an active air sampler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Can be combined with active air sampler</a:t>
            </a:r>
          </a:p>
          <a:p>
            <a:pPr marL="302275" lvl="1" indent="-151138">
              <a:lnSpc>
                <a:spcPts val="2352"/>
              </a:lnSpc>
              <a:buFont typeface="Arial"/>
              <a:buChar char="•"/>
            </a:pPr>
            <a:r>
              <a:rPr lang="en-US" sz="1400" dirty="0">
                <a:solidFill>
                  <a:srgbClr val="707070"/>
                </a:solidFill>
                <a:latin typeface="Muli"/>
                <a:ea typeface="Muli"/>
                <a:cs typeface="Muli"/>
                <a:sym typeface="Muli"/>
              </a:rPr>
              <a:t>Can be added as an option to roboFIL™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618E6D0-9364-511F-E4C7-4A0C8341D16C}"/>
              </a:ext>
            </a:extLst>
          </p:cNvPr>
          <p:cNvSpPr txBox="1"/>
          <p:nvPr/>
        </p:nvSpPr>
        <p:spPr>
          <a:xfrm>
            <a:off x="6708934" y="1567029"/>
            <a:ext cx="4177777" cy="261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GB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A</a:t>
            </a:r>
            <a:r>
              <a:rPr lang="en-US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UTOMATED SETTLE PLATE CHANGER</a:t>
            </a:r>
          </a:p>
        </p:txBody>
      </p:sp>
    </p:spTree>
    <p:extLst>
      <p:ext uri="{BB962C8B-B14F-4D97-AF65-F5344CB8AC3E}">
        <p14:creationId xmlns:p14="http://schemas.microsoft.com/office/powerpoint/2010/main" val="74873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480932" y="-1"/>
            <a:ext cx="5711069" cy="3429001"/>
          </a:xfrm>
          <a:custGeom>
            <a:avLst/>
            <a:gdLst/>
            <a:ahLst/>
            <a:cxnLst/>
            <a:rect l="l" t="t" r="r" b="b"/>
            <a:pathLst>
              <a:path w="4587816" h="5273769">
                <a:moveTo>
                  <a:pt x="0" y="0"/>
                </a:moveTo>
                <a:lnTo>
                  <a:pt x="4587816" y="0"/>
                </a:lnTo>
                <a:lnTo>
                  <a:pt x="4587816" y="5273769"/>
                </a:lnTo>
                <a:lnTo>
                  <a:pt x="0" y="527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68" t="-17882" r="-3166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29251" y="5168635"/>
            <a:ext cx="1639185" cy="696653"/>
          </a:xfrm>
          <a:custGeom>
            <a:avLst/>
            <a:gdLst/>
            <a:ahLst/>
            <a:cxnLst/>
            <a:rect l="l" t="t" r="r" b="b"/>
            <a:pathLst>
              <a:path w="2458777" h="1044980">
                <a:moveTo>
                  <a:pt x="0" y="0"/>
                </a:moveTo>
                <a:lnTo>
                  <a:pt x="2458777" y="0"/>
                </a:lnTo>
                <a:lnTo>
                  <a:pt x="2458777" y="1044980"/>
                </a:lnTo>
                <a:lnTo>
                  <a:pt x="0" y="1044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9" name="TextBox 9"/>
          <p:cNvSpPr txBox="1"/>
          <p:nvPr/>
        </p:nvSpPr>
        <p:spPr>
          <a:xfrm rot="-5406092">
            <a:off x="-662340" y="5604688"/>
            <a:ext cx="1817011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CASE  STUDY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011" y="992712"/>
            <a:ext cx="5162561" cy="126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CASE STUDY </a:t>
            </a:r>
          </a:p>
          <a:p>
            <a:pPr>
              <a:lnSpc>
                <a:spcPts val="2560"/>
              </a:lnSpc>
            </a:pPr>
            <a:r>
              <a:rPr lang="en-US" sz="2133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ASEPTIC POWDER FILL FINISH LINE</a:t>
            </a:r>
          </a:p>
          <a:p>
            <a:pPr>
              <a:lnSpc>
                <a:spcPts val="2560"/>
              </a:lnSpc>
            </a:pPr>
            <a:endParaRPr lang="en-US" sz="2133" dirty="0">
              <a:solidFill>
                <a:srgbClr val="5B5B5B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5124" y="2335046"/>
            <a:ext cx="6055421" cy="218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>
              <a:lnSpc>
                <a:spcPts val="2944"/>
              </a:lnSpc>
              <a:buFont typeface="Arial"/>
              <a:buChar char="•"/>
            </a:pP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Multiple vial sizes: 2R (2ml) to 20R (20ml)</a:t>
            </a:r>
          </a:p>
          <a:p>
            <a:pPr marL="345457" lvl="1" indent="-172729">
              <a:lnSpc>
                <a:spcPts val="2944"/>
              </a:lnSpc>
              <a:buFont typeface="Arial"/>
              <a:buChar char="•"/>
            </a:pP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Powder filling different powders</a:t>
            </a:r>
          </a:p>
          <a:p>
            <a:pPr marL="345457" lvl="1" indent="-172729">
              <a:lnSpc>
                <a:spcPts val="2944"/>
              </a:lnSpc>
              <a:buFont typeface="Arial"/>
              <a:buChar char="•"/>
            </a:pP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Single Head F2W System (R1)</a:t>
            </a:r>
          </a:p>
          <a:p>
            <a:pPr marL="345457" lvl="1" indent="-172729">
              <a:lnSpc>
                <a:spcPts val="2944"/>
              </a:lnSpc>
              <a:buFont typeface="Arial"/>
              <a:buChar char="•"/>
            </a:pP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Fill weights up to 1g</a:t>
            </a:r>
          </a:p>
          <a:p>
            <a:pPr marL="345457" lvl="1" indent="-172729">
              <a:lnSpc>
                <a:spcPts val="2944"/>
              </a:lnSpc>
              <a:buFont typeface="Arial"/>
              <a:buChar char="•"/>
            </a:pPr>
            <a:r>
              <a:rPr lang="en-US" sz="1600" dirty="0">
                <a:solidFill>
                  <a:srgbClr val="5B5B5B"/>
                </a:solidFill>
                <a:latin typeface="Muli Light"/>
                <a:ea typeface="Muli Light"/>
                <a:cs typeface="Muli Light"/>
                <a:sym typeface="Muli Light"/>
              </a:rPr>
              <a:t>Speed 5/min</a:t>
            </a:r>
          </a:p>
          <a:p>
            <a:pPr>
              <a:lnSpc>
                <a:spcPts val="2944"/>
              </a:lnSpc>
            </a:pPr>
            <a:endParaRPr lang="en-US" sz="1600" b="1" dirty="0">
              <a:solidFill>
                <a:srgbClr val="1D7F9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7E7596-FA5E-11BD-2C90-90FC917DB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r="8649" b="10619"/>
          <a:stretch>
            <a:fillRect/>
          </a:stretch>
        </p:blipFill>
        <p:spPr>
          <a:xfrm>
            <a:off x="6480932" y="3428998"/>
            <a:ext cx="5711068" cy="34298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6200"/>
            <a:ext cx="12192000" cy="7010400"/>
            <a:chOff x="0" y="0"/>
            <a:chExt cx="7981637" cy="1577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81637" cy="1577420"/>
            </a:xfrm>
            <a:custGeom>
              <a:avLst/>
              <a:gdLst/>
              <a:ahLst/>
              <a:cxnLst/>
              <a:rect l="l" t="t" r="r" b="b"/>
              <a:pathLst>
                <a:path w="7981637" h="1577420">
                  <a:moveTo>
                    <a:pt x="0" y="0"/>
                  </a:moveTo>
                  <a:lnTo>
                    <a:pt x="7981637" y="0"/>
                  </a:lnTo>
                  <a:lnTo>
                    <a:pt x="7981637" y="1577420"/>
                  </a:lnTo>
                  <a:lnTo>
                    <a:pt x="0" y="1577420"/>
                  </a:lnTo>
                  <a:close/>
                </a:path>
              </a:pathLst>
            </a:custGeom>
            <a:solidFill>
              <a:srgbClr val="12515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0007600" y="3093868"/>
            <a:ext cx="152400" cy="217715"/>
          </a:xfrm>
          <a:custGeom>
            <a:avLst/>
            <a:gdLst/>
            <a:ahLst/>
            <a:cxnLst/>
            <a:rect l="l" t="t" r="r" b="b"/>
            <a:pathLst>
              <a:path w="173198" h="247426">
                <a:moveTo>
                  <a:pt x="0" y="0"/>
                </a:moveTo>
                <a:lnTo>
                  <a:pt x="173198" y="0"/>
                </a:lnTo>
                <a:lnTo>
                  <a:pt x="173198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69252" y="2002411"/>
            <a:ext cx="164951" cy="164951"/>
          </a:xfrm>
          <a:custGeom>
            <a:avLst/>
            <a:gdLst/>
            <a:ahLst/>
            <a:cxnLst/>
            <a:rect l="l" t="t" r="r" b="b"/>
            <a:pathLst>
              <a:path w="247426" h="247426">
                <a:moveTo>
                  <a:pt x="0" y="0"/>
                </a:moveTo>
                <a:lnTo>
                  <a:pt x="247426" y="0"/>
                </a:lnTo>
                <a:lnTo>
                  <a:pt x="247426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34203" y="4789654"/>
            <a:ext cx="225797" cy="225797"/>
          </a:xfrm>
          <a:custGeom>
            <a:avLst/>
            <a:gdLst/>
            <a:ahLst/>
            <a:cxnLst/>
            <a:rect l="l" t="t" r="r" b="b"/>
            <a:pathLst>
              <a:path w="247426" h="247426">
                <a:moveTo>
                  <a:pt x="0" y="0"/>
                </a:moveTo>
                <a:lnTo>
                  <a:pt x="247426" y="0"/>
                </a:lnTo>
                <a:lnTo>
                  <a:pt x="247426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59149" y="3127582"/>
            <a:ext cx="1078573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73"/>
              </a:lnSpc>
            </a:pPr>
            <a:r>
              <a:rPr lang="en-US" sz="1600" b="1" dirty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Address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2400" y="3440091"/>
            <a:ext cx="330112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07"/>
              </a:lnSpc>
            </a:pPr>
            <a:r>
              <a:rPr lang="en-US" sz="133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3P innovation (HQ)</a:t>
            </a:r>
          </a:p>
          <a:p>
            <a:pPr algn="r">
              <a:lnSpc>
                <a:spcPts val="130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Tournament Fields, Bosworth Avenue, Warwickshire, United Kingdom,</a:t>
            </a:r>
          </a:p>
          <a:p>
            <a:pPr algn="r">
              <a:lnSpc>
                <a:spcPts val="130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CV34 6UQ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07600" y="2006600"/>
            <a:ext cx="1173520" cy="18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600" b="1" dirty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Telephone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66302" y="2268262"/>
            <a:ext cx="2456117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7"/>
              </a:lnSpc>
            </a:pPr>
            <a:r>
              <a:rPr lang="en-US" sz="133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+44 (0) 1926 408933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19288" y="4837764"/>
            <a:ext cx="958293" cy="18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600" b="1" dirty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Website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42816" y="5085488"/>
            <a:ext cx="2579602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7"/>
              </a:lnSpc>
            </a:pPr>
            <a:r>
              <a:rPr lang="en-US" sz="133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www.3Pinnovation.com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5600" y="3311583"/>
            <a:ext cx="4724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9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3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72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70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C28BE8-54CB-8A23-45EE-DBB8213E84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6ED51E-72FD-3274-0C07-FE04CB1FE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5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565069" y="4143722"/>
            <a:ext cx="4813445" cy="1253249"/>
          </a:xfrm>
          <a:custGeom>
            <a:avLst/>
            <a:gdLst/>
            <a:ahLst/>
            <a:cxnLst/>
            <a:rect l="l" t="t" r="r" b="b"/>
            <a:pathLst>
              <a:path w="7220168" h="1879874">
                <a:moveTo>
                  <a:pt x="0" y="0"/>
                </a:moveTo>
                <a:lnTo>
                  <a:pt x="7220168" y="0"/>
                </a:lnTo>
                <a:lnTo>
                  <a:pt x="7220168" y="1879875"/>
                </a:lnTo>
                <a:lnTo>
                  <a:pt x="0" y="1879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69" t="-194264" b="-74441"/>
            </a:stretch>
          </a:blipFill>
        </p:spPr>
      </p:sp>
      <p:sp>
        <p:nvSpPr>
          <p:cNvPr id="5" name="TextBox 5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1921" y="678887"/>
            <a:ext cx="653024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RTU </a:t>
            </a:r>
            <a:r>
              <a:rPr lang="en-US" sz="4000" dirty="0">
                <a:solidFill>
                  <a:srgbClr val="1D7F90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PRODUCT RANGE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8878" y="1919247"/>
            <a:ext cx="2557911" cy="54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SYRINGES</a:t>
            </a:r>
          </a:p>
          <a:p>
            <a:pPr>
              <a:lnSpc>
                <a:spcPts val="2239"/>
              </a:lnSpc>
            </a:pPr>
            <a:r>
              <a:rPr lang="en-US" sz="16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0.5ml, 1ml, 2.25ml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8878" y="3061161"/>
            <a:ext cx="2557911" cy="54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VIALS</a:t>
            </a:r>
            <a:r>
              <a:rPr lang="en-US" sz="16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 (CUP NEST)</a:t>
            </a:r>
          </a:p>
          <a:p>
            <a:pPr>
              <a:lnSpc>
                <a:spcPts val="2239"/>
              </a:lnSpc>
            </a:pPr>
            <a:r>
              <a:rPr lang="en-US" sz="16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2ml to 50ml (2R to 50R)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8877" y="4206032"/>
            <a:ext cx="3609283" cy="16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CARTRIDGES</a:t>
            </a:r>
          </a:p>
          <a:p>
            <a:pPr>
              <a:lnSpc>
                <a:spcPts val="2239"/>
              </a:lnSpc>
            </a:pPr>
            <a:r>
              <a:rPr lang="en-US" sz="16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1.5ml, 1.8ml,3ml</a:t>
            </a:r>
          </a:p>
          <a:p>
            <a:pPr>
              <a:lnSpc>
                <a:spcPts val="1960"/>
              </a:lnSpc>
            </a:pPr>
            <a:r>
              <a:rPr lang="en-US" sz="140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Up to 30ml for special applications (patch/syringe pump)</a:t>
            </a:r>
          </a:p>
          <a:p>
            <a:pPr>
              <a:lnSpc>
                <a:spcPts val="2239"/>
              </a:lnSpc>
            </a:pPr>
            <a:endParaRPr lang="en-US" sz="140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>
              <a:lnSpc>
                <a:spcPts val="2239"/>
              </a:lnSpc>
            </a:pPr>
            <a:endParaRPr lang="en-US" sz="1400">
              <a:solidFill>
                <a:srgbClr val="707070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40331" y="5716869"/>
            <a:ext cx="3028469" cy="261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CUSTOM CONTAINERS</a:t>
            </a:r>
          </a:p>
        </p:txBody>
      </p:sp>
      <p:sp>
        <p:nvSpPr>
          <p:cNvPr id="11" name="Freeform 11"/>
          <p:cNvSpPr/>
          <p:nvPr/>
        </p:nvSpPr>
        <p:spPr>
          <a:xfrm>
            <a:off x="6565069" y="2853172"/>
            <a:ext cx="4813445" cy="1167208"/>
          </a:xfrm>
          <a:custGeom>
            <a:avLst/>
            <a:gdLst/>
            <a:ahLst/>
            <a:cxnLst/>
            <a:rect l="l" t="t" r="r" b="b"/>
            <a:pathLst>
              <a:path w="7220168" h="1750812">
                <a:moveTo>
                  <a:pt x="0" y="0"/>
                </a:moveTo>
                <a:lnTo>
                  <a:pt x="7220168" y="0"/>
                </a:lnTo>
                <a:lnTo>
                  <a:pt x="7220168" y="1750812"/>
                </a:lnTo>
                <a:lnTo>
                  <a:pt x="0" y="1750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69" t="-96615" b="-19926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65069" y="1704440"/>
            <a:ext cx="4813445" cy="1026245"/>
          </a:xfrm>
          <a:custGeom>
            <a:avLst/>
            <a:gdLst/>
            <a:ahLst/>
            <a:cxnLst/>
            <a:rect l="l" t="t" r="r" b="b"/>
            <a:pathLst>
              <a:path w="7220168" h="1539367">
                <a:moveTo>
                  <a:pt x="0" y="0"/>
                </a:moveTo>
                <a:lnTo>
                  <a:pt x="7220168" y="0"/>
                </a:lnTo>
                <a:lnTo>
                  <a:pt x="7220168" y="1539367"/>
                </a:lnTo>
                <a:lnTo>
                  <a:pt x="0" y="153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69" b="-35026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769458" y="5678927"/>
            <a:ext cx="4639626" cy="54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600" dirty="0">
                <a:solidFill>
                  <a:srgbClr val="707070"/>
                </a:solidFill>
                <a:latin typeface="Muli Light"/>
                <a:ea typeface="Muli Light"/>
                <a:cs typeface="Muli Light"/>
                <a:sym typeface="Muli Light"/>
              </a:rPr>
              <a:t>Customisation for Innovative Primary Drug Containers in nested format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251921" y="2730685"/>
            <a:ext cx="10157163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349037" y="4082940"/>
            <a:ext cx="10157163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251921" y="5457753"/>
            <a:ext cx="10157163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0319990" y="0"/>
            <a:ext cx="1113808" cy="1257628"/>
            <a:chOff x="0" y="0"/>
            <a:chExt cx="684206" cy="9791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4206" cy="979144"/>
            </a:xfrm>
            <a:custGeom>
              <a:avLst/>
              <a:gdLst/>
              <a:ahLst/>
              <a:cxnLst/>
              <a:rect l="l" t="t" r="r" b="b"/>
              <a:pathLst>
                <a:path w="684206" h="979144">
                  <a:moveTo>
                    <a:pt x="0" y="0"/>
                  </a:moveTo>
                  <a:lnTo>
                    <a:pt x="684206" y="0"/>
                  </a:lnTo>
                  <a:lnTo>
                    <a:pt x="684206" y="979144"/>
                  </a:lnTo>
                  <a:lnTo>
                    <a:pt x="0" y="979144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84206" cy="10077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40426" y="612318"/>
            <a:ext cx="872936" cy="441769"/>
            <a:chOff x="0" y="0"/>
            <a:chExt cx="1745871" cy="88353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45871" cy="883538"/>
            </a:xfrm>
            <a:custGeom>
              <a:avLst/>
              <a:gdLst/>
              <a:ahLst/>
              <a:cxnLst/>
              <a:rect l="l" t="t" r="r" b="b"/>
              <a:pathLst>
                <a:path w="1745871" h="883538">
                  <a:moveTo>
                    <a:pt x="0" y="0"/>
                  </a:moveTo>
                  <a:lnTo>
                    <a:pt x="1745871" y="0"/>
                  </a:lnTo>
                  <a:lnTo>
                    <a:pt x="1745871" y="883538"/>
                  </a:lnTo>
                  <a:lnTo>
                    <a:pt x="0" y="883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475314" y="205876"/>
              <a:ext cx="795244" cy="471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75"/>
                </a:lnSpc>
              </a:pPr>
              <a:r>
                <a:rPr lang="en-US" sz="1411" b="1">
                  <a:solidFill>
                    <a:srgbClr val="707070"/>
                  </a:solidFill>
                  <a:latin typeface="Muli Bold"/>
                  <a:ea typeface="Muli Bold"/>
                  <a:cs typeface="Muli Bold"/>
                  <a:sym typeface="Muli Bold"/>
                </a:rPr>
                <a:t>RTU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516233" cy="6858000"/>
            <a:chOff x="0" y="0"/>
            <a:chExt cx="62457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571" cy="3479800"/>
            </a:xfrm>
            <a:custGeom>
              <a:avLst/>
              <a:gdLst/>
              <a:ahLst/>
              <a:cxnLst/>
              <a:rect l="l" t="t" r="r" b="b"/>
              <a:pathLst>
                <a:path w="624571" h="3479800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D7F9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44622" y="2180368"/>
            <a:ext cx="5068260" cy="1466037"/>
          </a:xfrm>
          <a:custGeom>
            <a:avLst/>
            <a:gdLst/>
            <a:ahLst/>
            <a:cxnLst/>
            <a:rect l="l" t="t" r="r" b="b"/>
            <a:pathLst>
              <a:path w="7602390" h="2199056">
                <a:moveTo>
                  <a:pt x="0" y="0"/>
                </a:moveTo>
                <a:lnTo>
                  <a:pt x="7602391" y="0"/>
                </a:lnTo>
                <a:lnTo>
                  <a:pt x="7602391" y="2199055"/>
                </a:lnTo>
                <a:lnTo>
                  <a:pt x="0" y="2199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83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4306285"/>
            <a:ext cx="5587989" cy="1603054"/>
          </a:xfrm>
          <a:custGeom>
            <a:avLst/>
            <a:gdLst/>
            <a:ahLst/>
            <a:cxnLst/>
            <a:rect l="l" t="t" r="r" b="b"/>
            <a:pathLst>
              <a:path w="8381983" h="2404581">
                <a:moveTo>
                  <a:pt x="0" y="0"/>
                </a:moveTo>
                <a:lnTo>
                  <a:pt x="8381983" y="0"/>
                </a:lnTo>
                <a:lnTo>
                  <a:pt x="8381983" y="2404581"/>
                </a:lnTo>
                <a:lnTo>
                  <a:pt x="0" y="240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999"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251922" y="3886200"/>
            <a:ext cx="10147707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378144" y="4617496"/>
            <a:ext cx="2406033" cy="1335349"/>
          </a:xfrm>
          <a:custGeom>
            <a:avLst/>
            <a:gdLst/>
            <a:ahLst/>
            <a:cxnLst/>
            <a:rect l="l" t="t" r="r" b="b"/>
            <a:pathLst>
              <a:path w="3609050" h="2003023">
                <a:moveTo>
                  <a:pt x="0" y="0"/>
                </a:moveTo>
                <a:lnTo>
                  <a:pt x="3609049" y="0"/>
                </a:lnTo>
                <a:lnTo>
                  <a:pt x="3609049" y="2003022"/>
                </a:lnTo>
                <a:lnTo>
                  <a:pt x="0" y="2003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8144" y="3062424"/>
            <a:ext cx="2500933" cy="378292"/>
          </a:xfrm>
          <a:custGeom>
            <a:avLst/>
            <a:gdLst/>
            <a:ahLst/>
            <a:cxnLst/>
            <a:rect l="l" t="t" r="r" b="b"/>
            <a:pathLst>
              <a:path w="3751399" h="567438">
                <a:moveTo>
                  <a:pt x="0" y="0"/>
                </a:moveTo>
                <a:lnTo>
                  <a:pt x="3751399" y="0"/>
                </a:lnTo>
                <a:lnTo>
                  <a:pt x="3751399" y="567439"/>
                </a:lnTo>
                <a:lnTo>
                  <a:pt x="0" y="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406092">
            <a:off x="-617047" y="936570"/>
            <a:ext cx="172770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b="1">
                <a:solidFill>
                  <a:srgbClr val="FFFFFF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3P INNOVATION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8144" y="667078"/>
            <a:ext cx="772639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dirty="0">
                <a:solidFill>
                  <a:srgbClr val="1D7F90"/>
                </a:solidFill>
                <a:latin typeface="Muli Light"/>
                <a:ea typeface="Muli Light"/>
                <a:cs typeface="Muli Light"/>
                <a:sym typeface="Muli Light"/>
              </a:rPr>
              <a:t>VIAL </a:t>
            </a:r>
            <a:r>
              <a:rPr lang="en-US" sz="4000" b="1" dirty="0">
                <a:solidFill>
                  <a:srgbClr val="1D7F90"/>
                </a:solidFill>
                <a:latin typeface="Muli Bold"/>
                <a:ea typeface="Muli Bold"/>
                <a:cs typeface="Muli Bold"/>
                <a:sym typeface="Muli Bold"/>
              </a:rPr>
              <a:t>PRESS FIT</a:t>
            </a:r>
            <a:r>
              <a:rPr lang="en-US" sz="4000" dirty="0">
                <a:solidFill>
                  <a:srgbClr val="1D7F90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 CLOSURES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9379" y="2273344"/>
            <a:ext cx="2095831" cy="82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endParaRPr sz="1200" dirty="0"/>
          </a:p>
          <a:p>
            <a:pPr>
              <a:lnSpc>
                <a:spcPts val="2239"/>
              </a:lnSpc>
            </a:pPr>
            <a:r>
              <a:rPr lang="en-US" sz="1600" b="1" dirty="0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RAYDYLYO</a:t>
            </a:r>
          </a:p>
          <a:p>
            <a:pPr>
              <a:lnSpc>
                <a:spcPts val="2239"/>
              </a:lnSpc>
            </a:pPr>
            <a:endParaRPr lang="en-US" sz="1600" b="1" dirty="0">
              <a:solidFill>
                <a:srgbClr val="70707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09380" y="4314751"/>
            <a:ext cx="2716938" cy="54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b="1">
                <a:solidFill>
                  <a:srgbClr val="707070"/>
                </a:solidFill>
                <a:latin typeface="Muli Bold"/>
                <a:ea typeface="Muli Bold"/>
                <a:cs typeface="Muli Bold"/>
                <a:sym typeface="Muli Bold"/>
              </a:rPr>
              <a:t>PLASCAP</a:t>
            </a:r>
          </a:p>
          <a:p>
            <a:pPr>
              <a:lnSpc>
                <a:spcPts val="2239"/>
              </a:lnSpc>
            </a:pPr>
            <a:endParaRPr lang="en-US" sz="1600" b="1">
              <a:solidFill>
                <a:srgbClr val="70707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033207" y="1399397"/>
            <a:ext cx="3933392" cy="2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solidFill>
                  <a:srgbClr val="808080"/>
                </a:solidFill>
                <a:latin typeface="Muli Light"/>
                <a:ea typeface="Muli Light"/>
                <a:cs typeface="Muli Light"/>
                <a:sym typeface="Muli Light"/>
              </a:rPr>
              <a:t>13mm &amp; 20mm</a:t>
            </a:r>
          </a:p>
        </p:txBody>
      </p:sp>
      <p:sp>
        <p:nvSpPr>
          <p:cNvPr id="20" name="TextBox 20"/>
          <p:cNvSpPr txBox="1"/>
          <p:nvPr/>
        </p:nvSpPr>
        <p:spPr>
          <a:xfrm rot="-5406092">
            <a:off x="-1080933" y="5186821"/>
            <a:ext cx="2652744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9"/>
              </a:lnSpc>
            </a:pPr>
            <a:r>
              <a:rPr lang="en-US" sz="1685" dirty="0">
                <a:solidFill>
                  <a:srgbClr val="FFFFFF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ROBOFIL™</a:t>
            </a:r>
          </a:p>
        </p:txBody>
      </p:sp>
      <p:grpSp>
        <p:nvGrpSpPr>
          <p:cNvPr id="21" name="Group 17">
            <a:extLst>
              <a:ext uri="{FF2B5EF4-FFF2-40B4-BE49-F238E27FC236}">
                <a16:creationId xmlns:a16="http://schemas.microsoft.com/office/drawing/2014/main" id="{F1F201FB-0132-446F-2FFB-4E1915F717A9}"/>
              </a:ext>
            </a:extLst>
          </p:cNvPr>
          <p:cNvGrpSpPr/>
          <p:nvPr/>
        </p:nvGrpSpPr>
        <p:grpSpPr>
          <a:xfrm>
            <a:off x="10319990" y="0"/>
            <a:ext cx="1113808" cy="1257628"/>
            <a:chOff x="0" y="0"/>
            <a:chExt cx="684206" cy="979144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7D251A6-F83E-604B-2C70-E6C7C6DF6643}"/>
                </a:ext>
              </a:extLst>
            </p:cNvPr>
            <p:cNvSpPr/>
            <p:nvPr/>
          </p:nvSpPr>
          <p:spPr>
            <a:xfrm>
              <a:off x="0" y="0"/>
              <a:ext cx="684206" cy="979144"/>
            </a:xfrm>
            <a:custGeom>
              <a:avLst/>
              <a:gdLst/>
              <a:ahLst/>
              <a:cxnLst/>
              <a:rect l="l" t="t" r="r" b="b"/>
              <a:pathLst>
                <a:path w="684206" h="979144">
                  <a:moveTo>
                    <a:pt x="0" y="0"/>
                  </a:moveTo>
                  <a:lnTo>
                    <a:pt x="684206" y="0"/>
                  </a:lnTo>
                  <a:lnTo>
                    <a:pt x="684206" y="979144"/>
                  </a:lnTo>
                  <a:lnTo>
                    <a:pt x="0" y="979144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628C3472-8467-6006-DB59-DFEA0626F95D}"/>
                </a:ext>
              </a:extLst>
            </p:cNvPr>
            <p:cNvSpPr txBox="1"/>
            <p:nvPr/>
          </p:nvSpPr>
          <p:spPr>
            <a:xfrm>
              <a:off x="0" y="-28575"/>
              <a:ext cx="684206" cy="10077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91"/>
                </a:lnSpc>
              </a:pPr>
              <a:endParaRPr sz="1200"/>
            </a:p>
          </p:txBody>
        </p:sp>
      </p:grpSp>
      <p:grpSp>
        <p:nvGrpSpPr>
          <p:cNvPr id="24" name="Group 20">
            <a:extLst>
              <a:ext uri="{FF2B5EF4-FFF2-40B4-BE49-F238E27FC236}">
                <a16:creationId xmlns:a16="http://schemas.microsoft.com/office/drawing/2014/main" id="{C6A77A93-85B2-D6C7-D718-9A3EB3CCB478}"/>
              </a:ext>
            </a:extLst>
          </p:cNvPr>
          <p:cNvGrpSpPr/>
          <p:nvPr/>
        </p:nvGrpSpPr>
        <p:grpSpPr>
          <a:xfrm>
            <a:off x="10440426" y="612318"/>
            <a:ext cx="872936" cy="441769"/>
            <a:chOff x="0" y="0"/>
            <a:chExt cx="1745871" cy="883538"/>
          </a:xfrm>
        </p:grpSpPr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BA93378-61D5-A935-DAC0-D1FB65970300}"/>
                </a:ext>
              </a:extLst>
            </p:cNvPr>
            <p:cNvSpPr/>
            <p:nvPr/>
          </p:nvSpPr>
          <p:spPr>
            <a:xfrm>
              <a:off x="0" y="0"/>
              <a:ext cx="1745871" cy="883538"/>
            </a:xfrm>
            <a:custGeom>
              <a:avLst/>
              <a:gdLst/>
              <a:ahLst/>
              <a:cxnLst/>
              <a:rect l="l" t="t" r="r" b="b"/>
              <a:pathLst>
                <a:path w="1745871" h="883538">
                  <a:moveTo>
                    <a:pt x="0" y="0"/>
                  </a:moveTo>
                  <a:lnTo>
                    <a:pt x="1745871" y="0"/>
                  </a:lnTo>
                  <a:lnTo>
                    <a:pt x="1745871" y="883538"/>
                  </a:lnTo>
                  <a:lnTo>
                    <a:pt x="0" y="883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F3BBC8E3-BF81-5241-529F-4F9C43A65740}"/>
                </a:ext>
              </a:extLst>
            </p:cNvPr>
            <p:cNvSpPr txBox="1"/>
            <p:nvPr/>
          </p:nvSpPr>
          <p:spPr>
            <a:xfrm>
              <a:off x="475314" y="205876"/>
              <a:ext cx="795244" cy="471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75"/>
                </a:lnSpc>
              </a:pPr>
              <a:r>
                <a:rPr lang="en-US" sz="1411" b="1">
                  <a:solidFill>
                    <a:srgbClr val="707070"/>
                  </a:solidFill>
                  <a:latin typeface="Muli Bold"/>
                  <a:ea typeface="Muli Bold"/>
                  <a:cs typeface="Muli Bold"/>
                  <a:sym typeface="Muli Bold"/>
                </a:rPr>
                <a:t>RTU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3P brand colours">
      <a:dk1>
        <a:srgbClr val="5B5B5B"/>
      </a:dk1>
      <a:lt1>
        <a:srgbClr val="FFFFFF"/>
      </a:lt1>
      <a:dk2>
        <a:srgbClr val="808080"/>
      </a:dk2>
      <a:lt2>
        <a:srgbClr val="EFEFEF"/>
      </a:lt2>
      <a:accent1>
        <a:srgbClr val="EB0000"/>
      </a:accent1>
      <a:accent2>
        <a:srgbClr val="16848D"/>
      </a:accent2>
      <a:accent3>
        <a:srgbClr val="125156"/>
      </a:accent3>
      <a:accent4>
        <a:srgbClr val="163E7A"/>
      </a:accent4>
      <a:accent5>
        <a:srgbClr val="819BA4"/>
      </a:accent5>
      <a:accent6>
        <a:srgbClr val="FFFFFF"/>
      </a:accent6>
      <a:hlink>
        <a:srgbClr val="16848D"/>
      </a:hlink>
      <a:folHlink>
        <a:srgbClr val="125156"/>
      </a:folHlink>
    </a:clrScheme>
    <a:fontScheme name="MULI">
      <a:majorFont>
        <a:latin typeface="Muli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</Words>
  <Application>Microsoft Office PowerPoint</Application>
  <PresentationFormat>Widescreen</PresentationFormat>
  <Paragraphs>127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Calibri</vt:lpstr>
      <vt:lpstr>Courier New</vt:lpstr>
      <vt:lpstr>Arial</vt:lpstr>
      <vt:lpstr>Wingdings</vt:lpstr>
      <vt:lpstr>Muli Semi-Bold</vt:lpstr>
      <vt:lpstr>Verdana</vt:lpstr>
      <vt:lpstr>Muli Bold</vt:lpstr>
      <vt:lpstr>Muli Light</vt:lpstr>
      <vt:lpstr>Muli</vt:lpstr>
      <vt:lpstr>Muli Extra-Light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Georgia Lewis-Marston</dc:creator>
  <cp:lastModifiedBy>Georgia Lewis-Marston</cp:lastModifiedBy>
  <cp:revision>34</cp:revision>
  <dcterms:created xsi:type="dcterms:W3CDTF">2025-07-15T09:37:29Z</dcterms:created>
  <dcterms:modified xsi:type="dcterms:W3CDTF">2025-08-08T07:20:33Z</dcterms:modified>
</cp:coreProperties>
</file>